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League Spartan" charset="1" panose="00000800000000000000"/>
      <p:regular r:id="rId17"/>
    </p:embeddedFont>
    <p:embeddedFont>
      <p:font typeface="Codec Pro" charset="1" panose="00000500000000000000"/>
      <p:regular r:id="rId18"/>
    </p:embeddedFont>
    <p:embeddedFont>
      <p:font typeface="Garet Light" charset="1" panose="00000000000000000000"/>
      <p:regular r:id="rId19"/>
    </p:embeddedFont>
    <p:embeddedFont>
      <p:font typeface="Garet Bold" charset="1" panose="00000000000000000000"/>
      <p:regular r:id="rId20"/>
    </p:embeddedFont>
    <p:embeddedFont>
      <p:font typeface="Canva Sans Bold" charset="1" panose="020B0803030501040103"/>
      <p:regular r:id="rId21"/>
    </p:embeddedFont>
    <p:embeddedFont>
      <p:font typeface="Poppins" charset="1" panose="00000500000000000000"/>
      <p:regular r:id="rId22"/>
    </p:embeddedFont>
    <p:embeddedFont>
      <p:font typeface="Poppins Bold" charset="1" panose="00000800000000000000"/>
      <p:regular r:id="rId23"/>
    </p:embeddedFont>
    <p:embeddedFont>
      <p:font typeface="Garet" charset="1" panose="00000000000000000000"/>
      <p:regular r:id="rId24"/>
    </p:embeddedFont>
    <p:embeddedFont>
      <p:font typeface="Codec Pro Bold" charset="1" panose="000006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21.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218" t="-22650" r="-7570" b="0"/>
            </a:stretch>
          </a:blipFill>
        </p:spPr>
      </p:sp>
      <p:sp>
        <p:nvSpPr>
          <p:cNvPr name="Freeform 3" id="3"/>
          <p:cNvSpPr/>
          <p:nvPr/>
        </p:nvSpPr>
        <p:spPr>
          <a:xfrm flipH="false" flipV="false" rot="0">
            <a:off x="-954764" y="2268152"/>
            <a:ext cx="21215842" cy="11964886"/>
          </a:xfrm>
          <a:custGeom>
            <a:avLst/>
            <a:gdLst/>
            <a:ahLst/>
            <a:cxnLst/>
            <a:rect r="r" b="b" t="t" l="l"/>
            <a:pathLst>
              <a:path h="11964886" w="21215842">
                <a:moveTo>
                  <a:pt x="0" y="0"/>
                </a:moveTo>
                <a:lnTo>
                  <a:pt x="21215842" y="0"/>
                </a:lnTo>
                <a:lnTo>
                  <a:pt x="21215842" y="11964886"/>
                </a:lnTo>
                <a:lnTo>
                  <a:pt x="0" y="119648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622472" y="3749339"/>
            <a:ext cx="13043057" cy="2710775"/>
          </a:xfrm>
          <a:prstGeom prst="rect">
            <a:avLst/>
          </a:prstGeom>
        </p:spPr>
        <p:txBody>
          <a:bodyPr anchor="t" rtlCol="false" tIns="0" lIns="0" bIns="0" rIns="0">
            <a:spAutoFit/>
          </a:bodyPr>
          <a:lstStyle/>
          <a:p>
            <a:pPr algn="ctr">
              <a:lnSpc>
                <a:spcPts val="22262"/>
              </a:lnSpc>
              <a:spcBef>
                <a:spcPct val="0"/>
              </a:spcBef>
            </a:pPr>
            <a:r>
              <a:rPr lang="en-US" sz="15901">
                <a:solidFill>
                  <a:srgbClr val="FFFFFF"/>
                </a:solidFill>
                <a:latin typeface="League Spartan"/>
                <a:ea typeface="League Spartan"/>
                <a:cs typeface="League Spartan"/>
                <a:sym typeface="League Spartan"/>
              </a:rPr>
              <a:t>AGROTECH</a:t>
            </a:r>
          </a:p>
        </p:txBody>
      </p:sp>
      <p:sp>
        <p:nvSpPr>
          <p:cNvPr name="TextBox 5" id="5"/>
          <p:cNvSpPr txBox="true"/>
          <p:nvPr/>
        </p:nvSpPr>
        <p:spPr>
          <a:xfrm rot="0">
            <a:off x="4503697" y="5814116"/>
            <a:ext cx="9280606" cy="537134"/>
          </a:xfrm>
          <a:prstGeom prst="rect">
            <a:avLst/>
          </a:prstGeom>
        </p:spPr>
        <p:txBody>
          <a:bodyPr anchor="t" rtlCol="false" tIns="0" lIns="0" bIns="0" rIns="0">
            <a:spAutoFit/>
          </a:bodyPr>
          <a:lstStyle/>
          <a:p>
            <a:pPr algn="ctr">
              <a:lnSpc>
                <a:spcPts val="3994"/>
              </a:lnSpc>
              <a:spcBef>
                <a:spcPct val="0"/>
              </a:spcBef>
            </a:pPr>
            <a:r>
              <a:rPr lang="en-US" sz="2852" spc="2282">
                <a:solidFill>
                  <a:srgbClr val="FFFFFF"/>
                </a:solidFill>
                <a:latin typeface="Codec Pro"/>
                <a:ea typeface="Codec Pro"/>
                <a:cs typeface="Codec Pro"/>
                <a:sym typeface="Codec Pro"/>
              </a:rPr>
              <a:t>COMPANY PROFILE</a:t>
            </a:r>
          </a:p>
        </p:txBody>
      </p:sp>
      <p:sp>
        <p:nvSpPr>
          <p:cNvPr name="TextBox 6" id="6"/>
          <p:cNvSpPr txBox="true"/>
          <p:nvPr/>
        </p:nvSpPr>
        <p:spPr>
          <a:xfrm rot="0">
            <a:off x="8379368" y="8807741"/>
            <a:ext cx="1529263" cy="251871"/>
          </a:xfrm>
          <a:prstGeom prst="rect">
            <a:avLst/>
          </a:prstGeom>
        </p:spPr>
        <p:txBody>
          <a:bodyPr anchor="t" rtlCol="false" tIns="0" lIns="0" bIns="0" rIns="0">
            <a:spAutoFit/>
          </a:bodyPr>
          <a:lstStyle/>
          <a:p>
            <a:pPr algn="l">
              <a:lnSpc>
                <a:spcPts val="2084"/>
              </a:lnSpc>
              <a:spcBef>
                <a:spcPct val="0"/>
              </a:spcBef>
            </a:pPr>
            <a:r>
              <a:rPr lang="en-US" sz="1489">
                <a:solidFill>
                  <a:srgbClr val="FFFFFF"/>
                </a:solidFill>
                <a:latin typeface="Garet Light"/>
                <a:ea typeface="Garet Light"/>
                <a:cs typeface="Garet Light"/>
                <a:sym typeface="Garet Light"/>
              </a:rPr>
              <a:t>presented by:</a:t>
            </a:r>
          </a:p>
        </p:txBody>
      </p:sp>
      <p:sp>
        <p:nvSpPr>
          <p:cNvPr name="TextBox 7" id="7"/>
          <p:cNvSpPr txBox="true"/>
          <p:nvPr/>
        </p:nvSpPr>
        <p:spPr>
          <a:xfrm rot="0">
            <a:off x="7941630" y="9021511"/>
            <a:ext cx="2404740" cy="1209801"/>
          </a:xfrm>
          <a:prstGeom prst="rect">
            <a:avLst/>
          </a:prstGeom>
        </p:spPr>
        <p:txBody>
          <a:bodyPr anchor="t" rtlCol="false" tIns="0" lIns="0" bIns="0" rIns="0">
            <a:spAutoFit/>
          </a:bodyPr>
          <a:lstStyle/>
          <a:p>
            <a:pPr algn="ctr">
              <a:lnSpc>
                <a:spcPts val="3278"/>
              </a:lnSpc>
            </a:pPr>
            <a:r>
              <a:rPr lang="en-US" sz="2341" b="true">
                <a:solidFill>
                  <a:srgbClr val="FFFFFF"/>
                </a:solidFill>
                <a:latin typeface="Garet Bold"/>
                <a:ea typeface="Garet Bold"/>
                <a:cs typeface="Garet Bold"/>
                <a:sym typeface="Garet Bold"/>
              </a:rPr>
              <a:t>Sumit </a:t>
            </a:r>
          </a:p>
          <a:p>
            <a:pPr algn="ctr">
              <a:lnSpc>
                <a:spcPts val="3278"/>
              </a:lnSpc>
            </a:pPr>
            <a:r>
              <a:rPr lang="en-US" sz="2341" b="true">
                <a:solidFill>
                  <a:srgbClr val="FFFFFF"/>
                </a:solidFill>
                <a:latin typeface="Garet Bold"/>
                <a:ea typeface="Garet Bold"/>
                <a:cs typeface="Garet Bold"/>
                <a:sym typeface="Garet Bold"/>
              </a:rPr>
              <a:t>Yuvraj</a:t>
            </a:r>
          </a:p>
          <a:p>
            <a:pPr algn="ctr">
              <a:lnSpc>
                <a:spcPts val="3278"/>
              </a:lnSpc>
              <a:spcBef>
                <a:spcPct val="0"/>
              </a:spcBef>
            </a:pPr>
            <a:r>
              <a:rPr lang="en-US" b="true" sz="2341">
                <a:solidFill>
                  <a:srgbClr val="FFFFFF"/>
                </a:solidFill>
                <a:latin typeface="Garet Bold"/>
                <a:ea typeface="Garet Bold"/>
                <a:cs typeface="Garet Bold"/>
                <a:sym typeface="Garet Bold"/>
              </a:rPr>
              <a:t>Maharshi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46988" y="395741"/>
            <a:ext cx="18966128" cy="9633740"/>
            <a:chOff x="0" y="0"/>
            <a:chExt cx="4995194" cy="2537281"/>
          </a:xfrm>
        </p:grpSpPr>
        <p:sp>
          <p:nvSpPr>
            <p:cNvPr name="Freeform 3" id="3"/>
            <p:cNvSpPr/>
            <p:nvPr/>
          </p:nvSpPr>
          <p:spPr>
            <a:xfrm flipH="false" flipV="false" rot="0">
              <a:off x="0" y="0"/>
              <a:ext cx="4995194" cy="2537281"/>
            </a:xfrm>
            <a:custGeom>
              <a:avLst/>
              <a:gdLst/>
              <a:ahLst/>
              <a:cxnLst/>
              <a:rect r="r" b="b" t="t" l="l"/>
              <a:pathLst>
                <a:path h="2537281" w="4995194">
                  <a:moveTo>
                    <a:pt x="0" y="0"/>
                  </a:moveTo>
                  <a:lnTo>
                    <a:pt x="4995194" y="0"/>
                  </a:lnTo>
                  <a:lnTo>
                    <a:pt x="4995194" y="2537281"/>
                  </a:lnTo>
                  <a:lnTo>
                    <a:pt x="0" y="2537281"/>
                  </a:lnTo>
                  <a:close/>
                </a:path>
              </a:pathLst>
            </a:custGeom>
            <a:solidFill>
              <a:srgbClr val="FFEEBF">
                <a:alpha val="26667"/>
              </a:srgbClr>
            </a:solidFill>
          </p:spPr>
        </p:sp>
        <p:sp>
          <p:nvSpPr>
            <p:cNvPr name="TextBox 4" id="4"/>
            <p:cNvSpPr txBox="true"/>
            <p:nvPr/>
          </p:nvSpPr>
          <p:spPr>
            <a:xfrm>
              <a:off x="0" y="-38100"/>
              <a:ext cx="4995194" cy="257538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122969" y="922869"/>
            <a:ext cx="307387" cy="589070"/>
          </a:xfrm>
          <a:custGeom>
            <a:avLst/>
            <a:gdLst/>
            <a:ahLst/>
            <a:cxnLst/>
            <a:rect r="r" b="b" t="t" l="l"/>
            <a:pathLst>
              <a:path h="589070" w="307387">
                <a:moveTo>
                  <a:pt x="0" y="0"/>
                </a:moveTo>
                <a:lnTo>
                  <a:pt x="307388" y="0"/>
                </a:lnTo>
                <a:lnTo>
                  <a:pt x="307388" y="589070"/>
                </a:lnTo>
                <a:lnTo>
                  <a:pt x="0" y="589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140420" y="-448598"/>
            <a:ext cx="3938179" cy="2220712"/>
            <a:chOff x="0" y="0"/>
            <a:chExt cx="1037216" cy="584879"/>
          </a:xfrm>
        </p:grpSpPr>
        <p:sp>
          <p:nvSpPr>
            <p:cNvPr name="Freeform 7" id="7"/>
            <p:cNvSpPr/>
            <p:nvPr/>
          </p:nvSpPr>
          <p:spPr>
            <a:xfrm flipH="false" flipV="false" rot="0">
              <a:off x="0" y="0"/>
              <a:ext cx="1037216" cy="584879"/>
            </a:xfrm>
            <a:custGeom>
              <a:avLst/>
              <a:gdLst/>
              <a:ahLst/>
              <a:cxnLst/>
              <a:rect r="r" b="b" t="t" l="l"/>
              <a:pathLst>
                <a:path h="584879" w="1037216">
                  <a:moveTo>
                    <a:pt x="0" y="0"/>
                  </a:moveTo>
                  <a:lnTo>
                    <a:pt x="1037216" y="0"/>
                  </a:lnTo>
                  <a:lnTo>
                    <a:pt x="1037216" y="584879"/>
                  </a:lnTo>
                  <a:lnTo>
                    <a:pt x="0" y="584879"/>
                  </a:lnTo>
                  <a:close/>
                </a:path>
              </a:pathLst>
            </a:custGeom>
            <a:solidFill>
              <a:srgbClr val="487307"/>
            </a:solidFill>
          </p:spPr>
        </p:sp>
        <p:sp>
          <p:nvSpPr>
            <p:cNvPr name="TextBox 8" id="8"/>
            <p:cNvSpPr txBox="true"/>
            <p:nvPr/>
          </p:nvSpPr>
          <p:spPr>
            <a:xfrm>
              <a:off x="0" y="-38100"/>
              <a:ext cx="1037216" cy="62297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797759" y="1772113"/>
            <a:ext cx="7119416" cy="6278031"/>
          </a:xfrm>
          <a:custGeom>
            <a:avLst/>
            <a:gdLst/>
            <a:ahLst/>
            <a:cxnLst/>
            <a:rect r="r" b="b" t="t" l="l"/>
            <a:pathLst>
              <a:path h="6278031" w="7119416">
                <a:moveTo>
                  <a:pt x="0" y="0"/>
                </a:moveTo>
                <a:lnTo>
                  <a:pt x="7119417" y="0"/>
                </a:lnTo>
                <a:lnTo>
                  <a:pt x="7119417" y="6278031"/>
                </a:lnTo>
                <a:lnTo>
                  <a:pt x="0" y="6278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423582" y="1772113"/>
            <a:ext cx="7119416" cy="6278031"/>
          </a:xfrm>
          <a:custGeom>
            <a:avLst/>
            <a:gdLst/>
            <a:ahLst/>
            <a:cxnLst/>
            <a:rect r="r" b="b" t="t" l="l"/>
            <a:pathLst>
              <a:path h="6278031" w="7119416">
                <a:moveTo>
                  <a:pt x="0" y="0"/>
                </a:moveTo>
                <a:lnTo>
                  <a:pt x="7119416" y="0"/>
                </a:lnTo>
                <a:lnTo>
                  <a:pt x="7119416" y="6278031"/>
                </a:lnTo>
                <a:lnTo>
                  <a:pt x="0" y="6278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079233" y="1922652"/>
            <a:ext cx="1513955" cy="1513955"/>
          </a:xfrm>
          <a:custGeom>
            <a:avLst/>
            <a:gdLst/>
            <a:ahLst/>
            <a:cxnLst/>
            <a:rect r="r" b="b" t="t" l="l"/>
            <a:pathLst>
              <a:path h="1513955" w="1513955">
                <a:moveTo>
                  <a:pt x="0" y="0"/>
                </a:moveTo>
                <a:lnTo>
                  <a:pt x="1513956" y="0"/>
                </a:lnTo>
                <a:lnTo>
                  <a:pt x="1513956" y="1513955"/>
                </a:lnTo>
                <a:lnTo>
                  <a:pt x="0" y="151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158834" y="4193951"/>
            <a:ext cx="1434355" cy="1434355"/>
          </a:xfrm>
          <a:custGeom>
            <a:avLst/>
            <a:gdLst/>
            <a:ahLst/>
            <a:cxnLst/>
            <a:rect r="r" b="b" t="t" l="l"/>
            <a:pathLst>
              <a:path h="1434355" w="1434355">
                <a:moveTo>
                  <a:pt x="0" y="0"/>
                </a:moveTo>
                <a:lnTo>
                  <a:pt x="1434355" y="0"/>
                </a:lnTo>
                <a:lnTo>
                  <a:pt x="1434355" y="1434355"/>
                </a:lnTo>
                <a:lnTo>
                  <a:pt x="0" y="14343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2158834" y="6447500"/>
            <a:ext cx="1506800" cy="1506800"/>
          </a:xfrm>
          <a:custGeom>
            <a:avLst/>
            <a:gdLst/>
            <a:ahLst/>
            <a:cxnLst/>
            <a:rect r="r" b="b" t="t" l="l"/>
            <a:pathLst>
              <a:path h="1506800" w="1506800">
                <a:moveTo>
                  <a:pt x="0" y="0"/>
                </a:moveTo>
                <a:lnTo>
                  <a:pt x="1506799" y="0"/>
                </a:lnTo>
                <a:lnTo>
                  <a:pt x="1506799" y="1506800"/>
                </a:lnTo>
                <a:lnTo>
                  <a:pt x="0" y="1506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0750426" y="1879352"/>
            <a:ext cx="1511548" cy="1511548"/>
          </a:xfrm>
          <a:custGeom>
            <a:avLst/>
            <a:gdLst/>
            <a:ahLst/>
            <a:cxnLst/>
            <a:rect r="r" b="b" t="t" l="l"/>
            <a:pathLst>
              <a:path h="1511548" w="1511548">
                <a:moveTo>
                  <a:pt x="0" y="0"/>
                </a:moveTo>
                <a:lnTo>
                  <a:pt x="1511548" y="0"/>
                </a:lnTo>
                <a:lnTo>
                  <a:pt x="1511548" y="1511548"/>
                </a:lnTo>
                <a:lnTo>
                  <a:pt x="0" y="15115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0750426" y="4116742"/>
            <a:ext cx="1588774" cy="1588774"/>
          </a:xfrm>
          <a:custGeom>
            <a:avLst/>
            <a:gdLst/>
            <a:ahLst/>
            <a:cxnLst/>
            <a:rect r="r" b="b" t="t" l="l"/>
            <a:pathLst>
              <a:path h="1588774" w="1588774">
                <a:moveTo>
                  <a:pt x="0" y="0"/>
                </a:moveTo>
                <a:lnTo>
                  <a:pt x="1588774" y="0"/>
                </a:lnTo>
                <a:lnTo>
                  <a:pt x="1588774" y="1588774"/>
                </a:lnTo>
                <a:lnTo>
                  <a:pt x="0" y="15887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0803949" y="6299886"/>
            <a:ext cx="1535251" cy="1535251"/>
          </a:xfrm>
          <a:custGeom>
            <a:avLst/>
            <a:gdLst/>
            <a:ahLst/>
            <a:cxnLst/>
            <a:rect r="r" b="b" t="t" l="l"/>
            <a:pathLst>
              <a:path h="1535251" w="1535251">
                <a:moveTo>
                  <a:pt x="0" y="0"/>
                </a:moveTo>
                <a:lnTo>
                  <a:pt x="1535251" y="0"/>
                </a:lnTo>
                <a:lnTo>
                  <a:pt x="1535251" y="1535251"/>
                </a:lnTo>
                <a:lnTo>
                  <a:pt x="0" y="153525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689972" y="913910"/>
            <a:ext cx="767816" cy="601947"/>
          </a:xfrm>
          <a:prstGeom prst="rect">
            <a:avLst/>
          </a:prstGeom>
        </p:spPr>
        <p:txBody>
          <a:bodyPr anchor="t" rtlCol="false" tIns="0" lIns="0" bIns="0" rIns="0">
            <a:spAutoFit/>
          </a:bodyPr>
          <a:lstStyle/>
          <a:p>
            <a:pPr algn="l">
              <a:lnSpc>
                <a:spcPts val="5008"/>
              </a:lnSpc>
              <a:spcBef>
                <a:spcPct val="0"/>
              </a:spcBef>
            </a:pPr>
            <a:r>
              <a:rPr lang="en-US" b="true" sz="3577">
                <a:solidFill>
                  <a:srgbClr val="FFFCF3"/>
                </a:solidFill>
                <a:latin typeface="Garet Bold"/>
                <a:ea typeface="Garet Bold"/>
                <a:cs typeface="Garet Bold"/>
                <a:sym typeface="Garet Bold"/>
              </a:rPr>
              <a:t>09</a:t>
            </a:r>
          </a:p>
        </p:txBody>
      </p:sp>
      <p:sp>
        <p:nvSpPr>
          <p:cNvPr name="TextBox 18" id="18"/>
          <p:cNvSpPr txBox="true"/>
          <p:nvPr/>
        </p:nvSpPr>
        <p:spPr>
          <a:xfrm rot="0">
            <a:off x="4270096" y="2187048"/>
            <a:ext cx="4174021" cy="1099108"/>
          </a:xfrm>
          <a:prstGeom prst="rect">
            <a:avLst/>
          </a:prstGeom>
        </p:spPr>
        <p:txBody>
          <a:bodyPr anchor="t" rtlCol="false" tIns="0" lIns="0" bIns="0" rIns="0">
            <a:spAutoFit/>
          </a:bodyPr>
          <a:lstStyle/>
          <a:p>
            <a:pPr algn="l">
              <a:lnSpc>
                <a:spcPts val="2944"/>
              </a:lnSpc>
            </a:pPr>
            <a:r>
              <a:rPr lang="en-US" sz="2103" b="true">
                <a:solidFill>
                  <a:srgbClr val="000000"/>
                </a:solidFill>
                <a:latin typeface="Canva Sans Bold"/>
                <a:ea typeface="Canva Sans Bold"/>
                <a:cs typeface="Canva Sans Bold"/>
                <a:sym typeface="Canva Sans Bold"/>
              </a:rPr>
              <a:t>Research on marketing conditions in agriculture</a:t>
            </a:r>
          </a:p>
          <a:p>
            <a:pPr algn="l">
              <a:lnSpc>
                <a:spcPts val="2944"/>
              </a:lnSpc>
              <a:spcBef>
                <a:spcPct val="0"/>
              </a:spcBef>
            </a:pPr>
          </a:p>
        </p:txBody>
      </p:sp>
      <p:sp>
        <p:nvSpPr>
          <p:cNvPr name="TextBox 19" id="19"/>
          <p:cNvSpPr txBox="true"/>
          <p:nvPr/>
        </p:nvSpPr>
        <p:spPr>
          <a:xfrm rot="0">
            <a:off x="4270096" y="4714000"/>
            <a:ext cx="4174021" cy="356158"/>
          </a:xfrm>
          <a:prstGeom prst="rect">
            <a:avLst/>
          </a:prstGeom>
        </p:spPr>
        <p:txBody>
          <a:bodyPr anchor="t" rtlCol="false" tIns="0" lIns="0" bIns="0" rIns="0">
            <a:spAutoFit/>
          </a:bodyPr>
          <a:lstStyle/>
          <a:p>
            <a:pPr algn="l">
              <a:lnSpc>
                <a:spcPts val="2944"/>
              </a:lnSpc>
              <a:spcBef>
                <a:spcPct val="0"/>
              </a:spcBef>
            </a:pPr>
            <a:r>
              <a:rPr lang="en-US" b="true" sz="2103">
                <a:solidFill>
                  <a:srgbClr val="000000"/>
                </a:solidFill>
                <a:latin typeface="Canva Sans Bold"/>
                <a:ea typeface="Canva Sans Bold"/>
                <a:cs typeface="Canva Sans Bold"/>
                <a:sym typeface="Canva Sans Bold"/>
              </a:rPr>
              <a:t>Interviewed farmers</a:t>
            </a:r>
          </a:p>
        </p:txBody>
      </p:sp>
      <p:sp>
        <p:nvSpPr>
          <p:cNvPr name="TextBox 20" id="20"/>
          <p:cNvSpPr txBox="true"/>
          <p:nvPr/>
        </p:nvSpPr>
        <p:spPr>
          <a:xfrm rot="0">
            <a:off x="4270096" y="6498908"/>
            <a:ext cx="4174021" cy="1099108"/>
          </a:xfrm>
          <a:prstGeom prst="rect">
            <a:avLst/>
          </a:prstGeom>
        </p:spPr>
        <p:txBody>
          <a:bodyPr anchor="t" rtlCol="false" tIns="0" lIns="0" bIns="0" rIns="0">
            <a:spAutoFit/>
          </a:bodyPr>
          <a:lstStyle/>
          <a:p>
            <a:pPr algn="l">
              <a:lnSpc>
                <a:spcPts val="2944"/>
              </a:lnSpc>
              <a:spcBef>
                <a:spcPct val="0"/>
              </a:spcBef>
            </a:pPr>
            <a:r>
              <a:rPr lang="en-US" b="true" sz="2103">
                <a:solidFill>
                  <a:srgbClr val="000000"/>
                </a:solidFill>
                <a:latin typeface="Canva Sans Bold"/>
                <a:ea typeface="Canva Sans Bold"/>
                <a:cs typeface="Canva Sans Bold"/>
                <a:sym typeface="Canva Sans Bold"/>
              </a:rPr>
              <a:t>Visited Agri related shops to get to know about pesticides and seeds and equipments</a:t>
            </a:r>
          </a:p>
        </p:txBody>
      </p:sp>
      <p:sp>
        <p:nvSpPr>
          <p:cNvPr name="TextBox 21" id="21"/>
          <p:cNvSpPr txBox="true"/>
          <p:nvPr/>
        </p:nvSpPr>
        <p:spPr>
          <a:xfrm rot="0">
            <a:off x="13035959" y="2187048"/>
            <a:ext cx="4174021" cy="727633"/>
          </a:xfrm>
          <a:prstGeom prst="rect">
            <a:avLst/>
          </a:prstGeom>
        </p:spPr>
        <p:txBody>
          <a:bodyPr anchor="t" rtlCol="false" tIns="0" lIns="0" bIns="0" rIns="0">
            <a:spAutoFit/>
          </a:bodyPr>
          <a:lstStyle/>
          <a:p>
            <a:pPr algn="l">
              <a:lnSpc>
                <a:spcPts val="2944"/>
              </a:lnSpc>
              <a:spcBef>
                <a:spcPct val="0"/>
              </a:spcBef>
            </a:pPr>
            <a:r>
              <a:rPr lang="en-US" b="true" sz="2103">
                <a:solidFill>
                  <a:srgbClr val="000000"/>
                </a:solidFill>
                <a:latin typeface="Canva Sans Bold"/>
                <a:ea typeface="Canva Sans Bold"/>
                <a:cs typeface="Canva Sans Bold"/>
                <a:sym typeface="Canva Sans Bold"/>
              </a:rPr>
              <a:t>Talked to industry experts about project </a:t>
            </a:r>
          </a:p>
        </p:txBody>
      </p:sp>
      <p:sp>
        <p:nvSpPr>
          <p:cNvPr name="TextBox 22" id="22"/>
          <p:cNvSpPr txBox="true"/>
          <p:nvPr/>
        </p:nvSpPr>
        <p:spPr>
          <a:xfrm rot="0">
            <a:off x="13035959" y="4528262"/>
            <a:ext cx="4174021" cy="727633"/>
          </a:xfrm>
          <a:prstGeom prst="rect">
            <a:avLst/>
          </a:prstGeom>
        </p:spPr>
        <p:txBody>
          <a:bodyPr anchor="t" rtlCol="false" tIns="0" lIns="0" bIns="0" rIns="0">
            <a:spAutoFit/>
          </a:bodyPr>
          <a:lstStyle/>
          <a:p>
            <a:pPr algn="l">
              <a:lnSpc>
                <a:spcPts val="2944"/>
              </a:lnSpc>
              <a:spcBef>
                <a:spcPct val="0"/>
              </a:spcBef>
            </a:pPr>
            <a:r>
              <a:rPr lang="en-US" b="true" sz="2103">
                <a:solidFill>
                  <a:srgbClr val="000000"/>
                </a:solidFill>
                <a:latin typeface="Canva Sans Bold"/>
                <a:ea typeface="Canva Sans Bold"/>
                <a:cs typeface="Canva Sans Bold"/>
                <a:sym typeface="Canva Sans Bold"/>
              </a:rPr>
              <a:t>Researched all the neccessary solutions . </a:t>
            </a:r>
          </a:p>
        </p:txBody>
      </p:sp>
      <p:sp>
        <p:nvSpPr>
          <p:cNvPr name="TextBox 23" id="23"/>
          <p:cNvSpPr txBox="true"/>
          <p:nvPr/>
        </p:nvSpPr>
        <p:spPr>
          <a:xfrm rot="0">
            <a:off x="13035959" y="6869477"/>
            <a:ext cx="4174021" cy="356158"/>
          </a:xfrm>
          <a:prstGeom prst="rect">
            <a:avLst/>
          </a:prstGeom>
        </p:spPr>
        <p:txBody>
          <a:bodyPr anchor="t" rtlCol="false" tIns="0" lIns="0" bIns="0" rIns="0">
            <a:spAutoFit/>
          </a:bodyPr>
          <a:lstStyle/>
          <a:p>
            <a:pPr algn="l">
              <a:lnSpc>
                <a:spcPts val="2944"/>
              </a:lnSpc>
              <a:spcBef>
                <a:spcPct val="0"/>
              </a:spcBef>
            </a:pPr>
            <a:r>
              <a:rPr lang="en-US" b="true" sz="2103">
                <a:solidFill>
                  <a:srgbClr val="000000"/>
                </a:solidFill>
                <a:latin typeface="Canva Sans Bold"/>
                <a:ea typeface="Canva Sans Bold"/>
                <a:cs typeface="Canva Sans Bold"/>
                <a:sym typeface="Canva Sans Bold"/>
              </a:rPr>
              <a:t>Made a website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29400" y="5982155"/>
            <a:ext cx="18817400" cy="4412675"/>
            <a:chOff x="0" y="0"/>
            <a:chExt cx="1667432" cy="391012"/>
          </a:xfrm>
        </p:grpSpPr>
        <p:sp>
          <p:nvSpPr>
            <p:cNvPr name="Freeform 4" id="4"/>
            <p:cNvSpPr/>
            <p:nvPr/>
          </p:nvSpPr>
          <p:spPr>
            <a:xfrm flipH="false" flipV="false" rot="0">
              <a:off x="0" y="0"/>
              <a:ext cx="1667432" cy="391012"/>
            </a:xfrm>
            <a:custGeom>
              <a:avLst/>
              <a:gdLst/>
              <a:ahLst/>
              <a:cxnLst/>
              <a:rect r="r" b="b" t="t" l="l"/>
              <a:pathLst>
                <a:path h="391012" w="1667432">
                  <a:moveTo>
                    <a:pt x="0" y="0"/>
                  </a:moveTo>
                  <a:lnTo>
                    <a:pt x="1667432" y="0"/>
                  </a:lnTo>
                  <a:lnTo>
                    <a:pt x="1667432" y="391012"/>
                  </a:lnTo>
                  <a:lnTo>
                    <a:pt x="0" y="391012"/>
                  </a:lnTo>
                  <a:close/>
                </a:path>
              </a:pathLst>
            </a:custGeom>
            <a:blipFill>
              <a:blip r:embed="rId3"/>
              <a:stretch>
                <a:fillRect l="0" t="-92146" r="0" b="-92146"/>
              </a:stretch>
            </a:blipFill>
            <a:ln cap="sq">
              <a:noFill/>
              <a:prstDash val="solid"/>
              <a:miter/>
            </a:ln>
          </p:spPr>
        </p:sp>
      </p:grpSp>
      <p:grpSp>
        <p:nvGrpSpPr>
          <p:cNvPr name="Group 5" id="5"/>
          <p:cNvGrpSpPr/>
          <p:nvPr/>
        </p:nvGrpSpPr>
        <p:grpSpPr>
          <a:xfrm rot="0">
            <a:off x="4781480" y="2451548"/>
            <a:ext cx="8315842" cy="1886685"/>
            <a:chOff x="0" y="0"/>
            <a:chExt cx="2472317" cy="560915"/>
          </a:xfrm>
        </p:grpSpPr>
        <p:sp>
          <p:nvSpPr>
            <p:cNvPr name="Freeform 6" id="6"/>
            <p:cNvSpPr/>
            <p:nvPr/>
          </p:nvSpPr>
          <p:spPr>
            <a:xfrm flipH="false" flipV="false" rot="0">
              <a:off x="0" y="0"/>
              <a:ext cx="2472317" cy="560915"/>
            </a:xfrm>
            <a:custGeom>
              <a:avLst/>
              <a:gdLst/>
              <a:ahLst/>
              <a:cxnLst/>
              <a:rect r="r" b="b" t="t" l="l"/>
              <a:pathLst>
                <a:path h="560915" w="2472317">
                  <a:moveTo>
                    <a:pt x="0" y="0"/>
                  </a:moveTo>
                  <a:lnTo>
                    <a:pt x="2472317" y="0"/>
                  </a:lnTo>
                  <a:lnTo>
                    <a:pt x="2472317" y="560915"/>
                  </a:lnTo>
                  <a:lnTo>
                    <a:pt x="0" y="560915"/>
                  </a:lnTo>
                  <a:close/>
                </a:path>
              </a:pathLst>
            </a:custGeom>
            <a:solidFill>
              <a:srgbClr val="000000">
                <a:alpha val="0"/>
              </a:srgbClr>
            </a:solidFill>
            <a:ln w="28575" cap="sq">
              <a:solidFill>
                <a:srgbClr val="F7F7F0"/>
              </a:solidFill>
              <a:prstDash val="solid"/>
              <a:miter/>
            </a:ln>
          </p:spPr>
        </p:sp>
        <p:sp>
          <p:nvSpPr>
            <p:cNvPr name="TextBox 7" id="7"/>
            <p:cNvSpPr txBox="true"/>
            <p:nvPr/>
          </p:nvSpPr>
          <p:spPr>
            <a:xfrm>
              <a:off x="0" y="-38100"/>
              <a:ext cx="2472317" cy="59901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632014" y="1218655"/>
            <a:ext cx="307387" cy="589070"/>
          </a:xfrm>
          <a:custGeom>
            <a:avLst/>
            <a:gdLst/>
            <a:ahLst/>
            <a:cxnLst/>
            <a:rect r="r" b="b" t="t" l="l"/>
            <a:pathLst>
              <a:path h="589070" w="307387">
                <a:moveTo>
                  <a:pt x="0" y="0"/>
                </a:moveTo>
                <a:lnTo>
                  <a:pt x="307387" y="0"/>
                </a:lnTo>
                <a:lnTo>
                  <a:pt x="307387" y="589070"/>
                </a:lnTo>
                <a:lnTo>
                  <a:pt x="0" y="589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391153" y="2766292"/>
            <a:ext cx="9253880" cy="1571941"/>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8128" y="2492835"/>
            <a:ext cx="18966128" cy="11065933"/>
            <a:chOff x="0" y="0"/>
            <a:chExt cx="4995194" cy="2914484"/>
          </a:xfrm>
        </p:grpSpPr>
        <p:sp>
          <p:nvSpPr>
            <p:cNvPr name="Freeform 3" id="3"/>
            <p:cNvSpPr/>
            <p:nvPr/>
          </p:nvSpPr>
          <p:spPr>
            <a:xfrm flipH="false" flipV="false" rot="0">
              <a:off x="0" y="0"/>
              <a:ext cx="4995194" cy="2914484"/>
            </a:xfrm>
            <a:custGeom>
              <a:avLst/>
              <a:gdLst/>
              <a:ahLst/>
              <a:cxnLst/>
              <a:rect r="r" b="b" t="t" l="l"/>
              <a:pathLst>
                <a:path h="2914484" w="4995194">
                  <a:moveTo>
                    <a:pt x="0" y="0"/>
                  </a:moveTo>
                  <a:lnTo>
                    <a:pt x="4995194" y="0"/>
                  </a:lnTo>
                  <a:lnTo>
                    <a:pt x="4995194" y="2914484"/>
                  </a:lnTo>
                  <a:lnTo>
                    <a:pt x="0" y="2914484"/>
                  </a:lnTo>
                  <a:close/>
                </a:path>
              </a:pathLst>
            </a:custGeom>
            <a:solidFill>
              <a:srgbClr val="9D884E">
                <a:alpha val="26667"/>
              </a:srgbClr>
            </a:solidFill>
          </p:spPr>
        </p:sp>
        <p:sp>
          <p:nvSpPr>
            <p:cNvPr name="TextBox 4" id="4"/>
            <p:cNvSpPr txBox="true"/>
            <p:nvPr/>
          </p:nvSpPr>
          <p:spPr>
            <a:xfrm>
              <a:off x="0" y="-38100"/>
              <a:ext cx="4995194" cy="2952584"/>
            </a:xfrm>
            <a:prstGeom prst="rect">
              <a:avLst/>
            </a:prstGeom>
          </p:spPr>
          <p:txBody>
            <a:bodyPr anchor="ctr" rtlCol="false" tIns="50800" lIns="50800" bIns="50800" rIns="50800"/>
            <a:lstStyle/>
            <a:p>
              <a:pPr algn="just">
                <a:lnSpc>
                  <a:spcPts val="3359"/>
                </a:lnSpc>
              </a:pPr>
            </a:p>
          </p:txBody>
        </p:sp>
      </p:grpSp>
      <p:grpSp>
        <p:nvGrpSpPr>
          <p:cNvPr name="Group 5" id="5"/>
          <p:cNvGrpSpPr/>
          <p:nvPr/>
        </p:nvGrpSpPr>
        <p:grpSpPr>
          <a:xfrm rot="0">
            <a:off x="-917824" y="-2434879"/>
            <a:ext cx="2537463" cy="4927713"/>
            <a:chOff x="0" y="0"/>
            <a:chExt cx="668303" cy="1297834"/>
          </a:xfrm>
        </p:grpSpPr>
        <p:sp>
          <p:nvSpPr>
            <p:cNvPr name="Freeform 6" id="6"/>
            <p:cNvSpPr/>
            <p:nvPr/>
          </p:nvSpPr>
          <p:spPr>
            <a:xfrm flipH="false" flipV="false" rot="0">
              <a:off x="0" y="0"/>
              <a:ext cx="668303" cy="1297834"/>
            </a:xfrm>
            <a:custGeom>
              <a:avLst/>
              <a:gdLst/>
              <a:ahLst/>
              <a:cxnLst/>
              <a:rect r="r" b="b" t="t" l="l"/>
              <a:pathLst>
                <a:path h="1297834" w="668303">
                  <a:moveTo>
                    <a:pt x="0" y="0"/>
                  </a:moveTo>
                  <a:lnTo>
                    <a:pt x="668303" y="0"/>
                  </a:lnTo>
                  <a:lnTo>
                    <a:pt x="668303" y="1297834"/>
                  </a:lnTo>
                  <a:lnTo>
                    <a:pt x="0" y="1297834"/>
                  </a:lnTo>
                  <a:close/>
                </a:path>
              </a:pathLst>
            </a:custGeom>
            <a:solidFill>
              <a:srgbClr val="487307"/>
            </a:solidFill>
          </p:spPr>
        </p:sp>
        <p:sp>
          <p:nvSpPr>
            <p:cNvPr name="TextBox 7" id="7"/>
            <p:cNvSpPr txBox="true"/>
            <p:nvPr/>
          </p:nvSpPr>
          <p:spPr>
            <a:xfrm>
              <a:off x="0" y="-38100"/>
              <a:ext cx="668303" cy="13359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369294" y="951847"/>
            <a:ext cx="307387" cy="589070"/>
          </a:xfrm>
          <a:custGeom>
            <a:avLst/>
            <a:gdLst/>
            <a:ahLst/>
            <a:cxnLst/>
            <a:rect r="r" b="b" t="t" l="l"/>
            <a:pathLst>
              <a:path h="589070" w="307387">
                <a:moveTo>
                  <a:pt x="0" y="0"/>
                </a:moveTo>
                <a:lnTo>
                  <a:pt x="307387" y="0"/>
                </a:lnTo>
                <a:lnTo>
                  <a:pt x="307387" y="589070"/>
                </a:lnTo>
                <a:lnTo>
                  <a:pt x="0" y="589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5368475"/>
            <a:ext cx="6990957" cy="4357231"/>
          </a:xfrm>
          <a:custGeom>
            <a:avLst/>
            <a:gdLst/>
            <a:ahLst/>
            <a:cxnLst/>
            <a:rect r="r" b="b" t="t" l="l"/>
            <a:pathLst>
              <a:path h="4357231" w="6990957">
                <a:moveTo>
                  <a:pt x="0" y="0"/>
                </a:moveTo>
                <a:lnTo>
                  <a:pt x="6990957" y="0"/>
                </a:lnTo>
                <a:lnTo>
                  <a:pt x="6990957" y="4357231"/>
                </a:lnTo>
                <a:lnTo>
                  <a:pt x="0" y="4357231"/>
                </a:lnTo>
                <a:lnTo>
                  <a:pt x="0" y="0"/>
                </a:lnTo>
                <a:close/>
              </a:path>
            </a:pathLst>
          </a:custGeom>
          <a:blipFill>
            <a:blip r:embed="rId4"/>
            <a:stretch>
              <a:fillRect l="0" t="0" r="0" b="-6896"/>
            </a:stretch>
          </a:blipFill>
        </p:spPr>
      </p:sp>
      <p:sp>
        <p:nvSpPr>
          <p:cNvPr name="Freeform 10" id="10"/>
          <p:cNvSpPr/>
          <p:nvPr/>
        </p:nvSpPr>
        <p:spPr>
          <a:xfrm flipH="false" flipV="false" rot="0">
            <a:off x="10613612" y="5143500"/>
            <a:ext cx="6645688" cy="4582206"/>
          </a:xfrm>
          <a:custGeom>
            <a:avLst/>
            <a:gdLst/>
            <a:ahLst/>
            <a:cxnLst/>
            <a:rect r="r" b="b" t="t" l="l"/>
            <a:pathLst>
              <a:path h="4582206" w="6645688">
                <a:moveTo>
                  <a:pt x="0" y="0"/>
                </a:moveTo>
                <a:lnTo>
                  <a:pt x="6645688" y="0"/>
                </a:lnTo>
                <a:lnTo>
                  <a:pt x="6645688" y="4582206"/>
                </a:lnTo>
                <a:lnTo>
                  <a:pt x="0" y="4582206"/>
                </a:lnTo>
                <a:lnTo>
                  <a:pt x="0" y="0"/>
                </a:lnTo>
                <a:close/>
              </a:path>
            </a:pathLst>
          </a:custGeom>
          <a:blipFill>
            <a:blip r:embed="rId5"/>
            <a:stretch>
              <a:fillRect l="-477" t="-4193" r="0" b="0"/>
            </a:stretch>
          </a:blipFill>
        </p:spPr>
      </p:sp>
      <p:sp>
        <p:nvSpPr>
          <p:cNvPr name="TextBox 11" id="11"/>
          <p:cNvSpPr txBox="true"/>
          <p:nvPr/>
        </p:nvSpPr>
        <p:spPr>
          <a:xfrm rot="0">
            <a:off x="350908" y="942888"/>
            <a:ext cx="767816" cy="601947"/>
          </a:xfrm>
          <a:prstGeom prst="rect">
            <a:avLst/>
          </a:prstGeom>
        </p:spPr>
        <p:txBody>
          <a:bodyPr anchor="t" rtlCol="false" tIns="0" lIns="0" bIns="0" rIns="0">
            <a:spAutoFit/>
          </a:bodyPr>
          <a:lstStyle/>
          <a:p>
            <a:pPr algn="l">
              <a:lnSpc>
                <a:spcPts val="5008"/>
              </a:lnSpc>
              <a:spcBef>
                <a:spcPct val="0"/>
              </a:spcBef>
            </a:pPr>
            <a:r>
              <a:rPr lang="en-US" b="true" sz="3577">
                <a:solidFill>
                  <a:srgbClr val="FFFCF3"/>
                </a:solidFill>
                <a:latin typeface="Garet Bold"/>
                <a:ea typeface="Garet Bold"/>
                <a:cs typeface="Garet Bold"/>
                <a:sym typeface="Garet Bold"/>
              </a:rPr>
              <a:t>03</a:t>
            </a:r>
          </a:p>
        </p:txBody>
      </p:sp>
      <p:sp>
        <p:nvSpPr>
          <p:cNvPr name="TextBox 12" id="12"/>
          <p:cNvSpPr txBox="true"/>
          <p:nvPr/>
        </p:nvSpPr>
        <p:spPr>
          <a:xfrm rot="0">
            <a:off x="350908" y="2919729"/>
            <a:ext cx="17598364" cy="2223771"/>
          </a:xfrm>
          <a:prstGeom prst="rect">
            <a:avLst/>
          </a:prstGeom>
        </p:spPr>
        <p:txBody>
          <a:bodyPr anchor="t" rtlCol="false" tIns="0" lIns="0" bIns="0" rIns="0">
            <a:spAutoFit/>
          </a:bodyPr>
          <a:lstStyle/>
          <a:p>
            <a:pPr algn="just">
              <a:lnSpc>
                <a:spcPts val="4479"/>
              </a:lnSpc>
            </a:pPr>
            <a:r>
              <a:rPr lang="en-US" b="true" sz="3199">
                <a:solidFill>
                  <a:srgbClr val="000000"/>
                </a:solidFill>
                <a:latin typeface="Canva Sans Bold"/>
                <a:ea typeface="Canva Sans Bold"/>
                <a:cs typeface="Canva Sans Bold"/>
                <a:sym typeface="Canva Sans Bold"/>
              </a:rPr>
              <a:t>Indian farmers face challenges like unpredictable weather, water scarcity, high input costs, and poor market access. Limited credit options and lack of modern technology further reduce productivity and profitability. Addressing these issues is vital for sustainable agriculture and improving farmer livelihoods.</a:t>
            </a:r>
          </a:p>
        </p:txBody>
      </p:sp>
      <p:sp>
        <p:nvSpPr>
          <p:cNvPr name="TextBox 13" id="13"/>
          <p:cNvSpPr txBox="true"/>
          <p:nvPr/>
        </p:nvSpPr>
        <p:spPr>
          <a:xfrm rot="0">
            <a:off x="1973558" y="408202"/>
            <a:ext cx="11054755" cy="1566544"/>
          </a:xfrm>
          <a:prstGeom prst="rect">
            <a:avLst/>
          </a:prstGeom>
        </p:spPr>
        <p:txBody>
          <a:bodyPr anchor="t" rtlCol="false" tIns="0" lIns="0" bIns="0" rIns="0">
            <a:spAutoFit/>
          </a:bodyPr>
          <a:lstStyle/>
          <a:p>
            <a:pPr algn="ctr">
              <a:lnSpc>
                <a:spcPts val="12880"/>
              </a:lnSpc>
            </a:pPr>
            <a:r>
              <a:rPr lang="en-US" sz="9200" b="true">
                <a:solidFill>
                  <a:srgbClr val="487307"/>
                </a:solidFill>
                <a:latin typeface="Canva Sans Bold"/>
                <a:ea typeface="Canva Sans Bold"/>
                <a:cs typeface="Canva Sans Bold"/>
                <a:sym typeface="Canva Sans Bold"/>
              </a:rPr>
              <a:t>Problem statement</a:t>
            </a:r>
          </a:p>
        </p:txBody>
      </p:sp>
      <p:sp>
        <p:nvSpPr>
          <p:cNvPr name="Freeform 14" id="14"/>
          <p:cNvSpPr/>
          <p:nvPr/>
        </p:nvSpPr>
        <p:spPr>
          <a:xfrm flipH="false" flipV="false" rot="0">
            <a:off x="14128934" y="-415166"/>
            <a:ext cx="4159066" cy="2908000"/>
          </a:xfrm>
          <a:custGeom>
            <a:avLst/>
            <a:gdLst/>
            <a:ahLst/>
            <a:cxnLst/>
            <a:rect r="r" b="b" t="t" l="l"/>
            <a:pathLst>
              <a:path h="2908000" w="4159066">
                <a:moveTo>
                  <a:pt x="0" y="0"/>
                </a:moveTo>
                <a:lnTo>
                  <a:pt x="4159066" y="0"/>
                </a:lnTo>
                <a:lnTo>
                  <a:pt x="4159066" y="2908001"/>
                </a:lnTo>
                <a:lnTo>
                  <a:pt x="0" y="2908001"/>
                </a:lnTo>
                <a:lnTo>
                  <a:pt x="0" y="0"/>
                </a:lnTo>
                <a:close/>
              </a:path>
            </a:pathLst>
          </a:custGeom>
          <a:blipFill>
            <a:blip r:embed="rId6"/>
            <a:stretch>
              <a:fillRect l="0" t="-41387" r="0" b="-224162"/>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7F0"/>
        </a:solidFill>
      </p:bgPr>
    </p:bg>
    <p:spTree>
      <p:nvGrpSpPr>
        <p:cNvPr id="1" name=""/>
        <p:cNvGrpSpPr/>
        <p:nvPr/>
      </p:nvGrpSpPr>
      <p:grpSpPr>
        <a:xfrm>
          <a:off x="0" y="0"/>
          <a:ext cx="0" cy="0"/>
          <a:chOff x="0" y="0"/>
          <a:chExt cx="0" cy="0"/>
        </a:xfrm>
      </p:grpSpPr>
      <p:grpSp>
        <p:nvGrpSpPr>
          <p:cNvPr name="Group 2" id="2"/>
          <p:cNvGrpSpPr/>
          <p:nvPr/>
        </p:nvGrpSpPr>
        <p:grpSpPr>
          <a:xfrm rot="0">
            <a:off x="-339064" y="2463857"/>
            <a:ext cx="18966128" cy="11065933"/>
            <a:chOff x="0" y="0"/>
            <a:chExt cx="4995194" cy="2914484"/>
          </a:xfrm>
        </p:grpSpPr>
        <p:sp>
          <p:nvSpPr>
            <p:cNvPr name="Freeform 3" id="3"/>
            <p:cNvSpPr/>
            <p:nvPr/>
          </p:nvSpPr>
          <p:spPr>
            <a:xfrm flipH="false" flipV="false" rot="0">
              <a:off x="0" y="0"/>
              <a:ext cx="4995194" cy="2914484"/>
            </a:xfrm>
            <a:custGeom>
              <a:avLst/>
              <a:gdLst/>
              <a:ahLst/>
              <a:cxnLst/>
              <a:rect r="r" b="b" t="t" l="l"/>
              <a:pathLst>
                <a:path h="2914484" w="4995194">
                  <a:moveTo>
                    <a:pt x="0" y="0"/>
                  </a:moveTo>
                  <a:lnTo>
                    <a:pt x="4995194" y="0"/>
                  </a:lnTo>
                  <a:lnTo>
                    <a:pt x="4995194" y="2914484"/>
                  </a:lnTo>
                  <a:lnTo>
                    <a:pt x="0" y="2914484"/>
                  </a:lnTo>
                  <a:close/>
                </a:path>
              </a:pathLst>
            </a:custGeom>
            <a:solidFill>
              <a:srgbClr val="9D884E">
                <a:alpha val="26667"/>
              </a:srgbClr>
            </a:solidFill>
          </p:spPr>
        </p:sp>
        <p:sp>
          <p:nvSpPr>
            <p:cNvPr name="TextBox 4" id="4"/>
            <p:cNvSpPr txBox="true"/>
            <p:nvPr/>
          </p:nvSpPr>
          <p:spPr>
            <a:xfrm>
              <a:off x="0" y="-38100"/>
              <a:ext cx="4995194" cy="2952584"/>
            </a:xfrm>
            <a:prstGeom prst="rect">
              <a:avLst/>
            </a:prstGeom>
          </p:spPr>
          <p:txBody>
            <a:bodyPr anchor="ctr" rtlCol="false" tIns="50800" lIns="50800" bIns="50800" rIns="50800"/>
            <a:lstStyle/>
            <a:p>
              <a:pPr algn="just">
                <a:lnSpc>
                  <a:spcPts val="3359"/>
                </a:lnSpc>
              </a:pPr>
            </a:p>
          </p:txBody>
        </p:sp>
      </p:grpSp>
      <p:grpSp>
        <p:nvGrpSpPr>
          <p:cNvPr name="Group 5" id="5"/>
          <p:cNvGrpSpPr/>
          <p:nvPr/>
        </p:nvGrpSpPr>
        <p:grpSpPr>
          <a:xfrm rot="0">
            <a:off x="-578760" y="-2463857"/>
            <a:ext cx="2537463" cy="4927713"/>
            <a:chOff x="0" y="0"/>
            <a:chExt cx="668303" cy="1297834"/>
          </a:xfrm>
        </p:grpSpPr>
        <p:sp>
          <p:nvSpPr>
            <p:cNvPr name="Freeform 6" id="6"/>
            <p:cNvSpPr/>
            <p:nvPr/>
          </p:nvSpPr>
          <p:spPr>
            <a:xfrm flipH="false" flipV="false" rot="0">
              <a:off x="0" y="0"/>
              <a:ext cx="668303" cy="1297834"/>
            </a:xfrm>
            <a:custGeom>
              <a:avLst/>
              <a:gdLst/>
              <a:ahLst/>
              <a:cxnLst/>
              <a:rect r="r" b="b" t="t" l="l"/>
              <a:pathLst>
                <a:path h="1297834" w="668303">
                  <a:moveTo>
                    <a:pt x="0" y="0"/>
                  </a:moveTo>
                  <a:lnTo>
                    <a:pt x="668303" y="0"/>
                  </a:lnTo>
                  <a:lnTo>
                    <a:pt x="668303" y="1297834"/>
                  </a:lnTo>
                  <a:lnTo>
                    <a:pt x="0" y="1297834"/>
                  </a:lnTo>
                  <a:close/>
                </a:path>
              </a:pathLst>
            </a:custGeom>
            <a:solidFill>
              <a:srgbClr val="487307"/>
            </a:solidFill>
          </p:spPr>
        </p:sp>
        <p:sp>
          <p:nvSpPr>
            <p:cNvPr name="TextBox 7" id="7"/>
            <p:cNvSpPr txBox="true"/>
            <p:nvPr/>
          </p:nvSpPr>
          <p:spPr>
            <a:xfrm>
              <a:off x="0" y="-38100"/>
              <a:ext cx="668303" cy="13359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068169" y="2057400"/>
            <a:ext cx="3219831" cy="8229600"/>
          </a:xfrm>
          <a:custGeom>
            <a:avLst/>
            <a:gdLst/>
            <a:ahLst/>
            <a:cxnLst/>
            <a:rect r="r" b="b" t="t" l="l"/>
            <a:pathLst>
              <a:path h="8229600" w="3219831">
                <a:moveTo>
                  <a:pt x="0" y="0"/>
                </a:moveTo>
                <a:lnTo>
                  <a:pt x="3219831" y="0"/>
                </a:lnTo>
                <a:lnTo>
                  <a:pt x="3219831" y="8229600"/>
                </a:lnTo>
                <a:lnTo>
                  <a:pt x="0" y="8229600"/>
                </a:lnTo>
                <a:lnTo>
                  <a:pt x="0" y="0"/>
                </a:lnTo>
                <a:close/>
              </a:path>
            </a:pathLst>
          </a:custGeom>
          <a:blipFill>
            <a:blip r:embed="rId2"/>
            <a:stretch>
              <a:fillRect l="0" t="0" r="0" b="0"/>
            </a:stretch>
          </a:blipFill>
        </p:spPr>
      </p:sp>
      <p:sp>
        <p:nvSpPr>
          <p:cNvPr name="TextBox 9" id="9"/>
          <p:cNvSpPr txBox="true"/>
          <p:nvPr/>
        </p:nvSpPr>
        <p:spPr>
          <a:xfrm rot="0">
            <a:off x="2170428" y="1038225"/>
            <a:ext cx="15088872" cy="2143125"/>
          </a:xfrm>
          <a:prstGeom prst="rect">
            <a:avLst/>
          </a:prstGeom>
        </p:spPr>
        <p:txBody>
          <a:bodyPr anchor="t" rtlCol="false" tIns="0" lIns="0" bIns="0" rIns="0">
            <a:spAutoFit/>
          </a:bodyPr>
          <a:lstStyle/>
          <a:p>
            <a:pPr algn="ctr" marL="0" indent="0" lvl="0">
              <a:lnSpc>
                <a:spcPts val="8531"/>
              </a:lnSpc>
            </a:pPr>
            <a:r>
              <a:rPr lang="en-US" b="true" sz="7109">
                <a:solidFill>
                  <a:srgbClr val="000000"/>
                </a:solidFill>
                <a:latin typeface="Garet Bold"/>
                <a:ea typeface="Garet Bold"/>
                <a:cs typeface="Garet Bold"/>
                <a:sym typeface="Garet Bold"/>
              </a:rPr>
              <a:t>PROBLEMS FACED BY FARMER, TOLD IN INTERVIEW</a:t>
            </a:r>
          </a:p>
        </p:txBody>
      </p:sp>
      <p:sp>
        <p:nvSpPr>
          <p:cNvPr name="TextBox 10" id="10"/>
          <p:cNvSpPr txBox="true"/>
          <p:nvPr/>
        </p:nvSpPr>
        <p:spPr>
          <a:xfrm rot="0">
            <a:off x="689972" y="3122110"/>
            <a:ext cx="9269979" cy="6845147"/>
          </a:xfrm>
          <a:prstGeom prst="rect">
            <a:avLst/>
          </a:prstGeom>
        </p:spPr>
        <p:txBody>
          <a:bodyPr anchor="t" rtlCol="false" tIns="0" lIns="0" bIns="0" rIns="0">
            <a:spAutoFit/>
          </a:bodyPr>
          <a:lstStyle/>
          <a:p>
            <a:pPr algn="l">
              <a:lnSpc>
                <a:spcPts val="4235"/>
              </a:lnSpc>
            </a:pPr>
            <a:r>
              <a:rPr lang="en-US" sz="3025" b="true">
                <a:solidFill>
                  <a:srgbClr val="000000"/>
                </a:solidFill>
                <a:latin typeface="Canva Sans Bold"/>
                <a:ea typeface="Canva Sans Bold"/>
                <a:cs typeface="Canva Sans Bold"/>
                <a:sym typeface="Canva Sans Bold"/>
              </a:rPr>
              <a:t>1. Unpredictable Weather Patterns</a:t>
            </a:r>
          </a:p>
          <a:p>
            <a:pPr algn="l">
              <a:lnSpc>
                <a:spcPts val="4235"/>
              </a:lnSpc>
            </a:pPr>
            <a:r>
              <a:rPr lang="en-US" sz="3025" b="true">
                <a:solidFill>
                  <a:srgbClr val="000000"/>
                </a:solidFill>
                <a:latin typeface="Canva Sans Bold"/>
                <a:ea typeface="Canva Sans Bold"/>
                <a:cs typeface="Canva Sans Bold"/>
                <a:sym typeface="Canva Sans Bold"/>
              </a:rPr>
              <a:t>2. Lack of Irrigation Facilities</a:t>
            </a:r>
          </a:p>
          <a:p>
            <a:pPr algn="l">
              <a:lnSpc>
                <a:spcPts val="4235"/>
              </a:lnSpc>
            </a:pPr>
            <a:r>
              <a:rPr lang="en-US" sz="3025" b="true">
                <a:solidFill>
                  <a:srgbClr val="000000"/>
                </a:solidFill>
                <a:latin typeface="Canva Sans Bold"/>
                <a:ea typeface="Canva Sans Bold"/>
                <a:cs typeface="Canva Sans Bold"/>
                <a:sym typeface="Canva Sans Bold"/>
              </a:rPr>
              <a:t>3. Soil Degradation</a:t>
            </a:r>
          </a:p>
          <a:p>
            <a:pPr algn="l">
              <a:lnSpc>
                <a:spcPts val="4235"/>
              </a:lnSpc>
            </a:pPr>
            <a:r>
              <a:rPr lang="en-US" sz="3025" b="true">
                <a:solidFill>
                  <a:srgbClr val="000000"/>
                </a:solidFill>
                <a:latin typeface="Canva Sans Bold"/>
                <a:ea typeface="Canva Sans Bold"/>
                <a:cs typeface="Canva Sans Bold"/>
                <a:sym typeface="Canva Sans Bold"/>
              </a:rPr>
              <a:t>4. High Input Costs</a:t>
            </a:r>
          </a:p>
          <a:p>
            <a:pPr algn="l">
              <a:lnSpc>
                <a:spcPts val="4235"/>
              </a:lnSpc>
            </a:pPr>
            <a:r>
              <a:rPr lang="en-US" sz="3025" b="true">
                <a:solidFill>
                  <a:srgbClr val="000000"/>
                </a:solidFill>
                <a:latin typeface="Canva Sans Bold"/>
                <a:ea typeface="Canva Sans Bold"/>
                <a:cs typeface="Canva Sans Bold"/>
                <a:sym typeface="Canva Sans Bold"/>
              </a:rPr>
              <a:t>5. Limited Access t</a:t>
            </a:r>
          </a:p>
          <a:p>
            <a:pPr algn="l">
              <a:lnSpc>
                <a:spcPts val="4235"/>
              </a:lnSpc>
            </a:pPr>
            <a:r>
              <a:rPr lang="en-US" sz="3025" b="true">
                <a:solidFill>
                  <a:srgbClr val="000000"/>
                </a:solidFill>
                <a:latin typeface="Canva Sans Bold"/>
                <a:ea typeface="Canva Sans Bold"/>
                <a:cs typeface="Canva Sans Bold"/>
                <a:sym typeface="Canva Sans Bold"/>
              </a:rPr>
              <a:t>6. Poor Market Accesso Credit</a:t>
            </a:r>
          </a:p>
          <a:p>
            <a:pPr algn="l">
              <a:lnSpc>
                <a:spcPts val="4235"/>
              </a:lnSpc>
            </a:pPr>
            <a:r>
              <a:rPr lang="en-US" sz="3025" b="true">
                <a:solidFill>
                  <a:srgbClr val="000000"/>
                </a:solidFill>
                <a:latin typeface="Canva Sans Bold"/>
                <a:ea typeface="Canva Sans Bold"/>
                <a:cs typeface="Canva Sans Bold"/>
                <a:sym typeface="Canva Sans Bold"/>
              </a:rPr>
              <a:t>7. Post-Harvest Losses</a:t>
            </a:r>
          </a:p>
          <a:p>
            <a:pPr algn="l">
              <a:lnSpc>
                <a:spcPts val="4235"/>
              </a:lnSpc>
            </a:pPr>
            <a:r>
              <a:rPr lang="en-US" sz="3025" b="true">
                <a:solidFill>
                  <a:srgbClr val="000000"/>
                </a:solidFill>
                <a:latin typeface="Canva Sans Bold"/>
                <a:ea typeface="Canva Sans Bold"/>
                <a:cs typeface="Canva Sans Bold"/>
                <a:sym typeface="Canva Sans Bold"/>
              </a:rPr>
              <a:t>8. Pest and Disease Infestations</a:t>
            </a:r>
          </a:p>
          <a:p>
            <a:pPr algn="l">
              <a:lnSpc>
                <a:spcPts val="4235"/>
              </a:lnSpc>
            </a:pPr>
            <a:r>
              <a:rPr lang="en-US" sz="3025" b="true">
                <a:solidFill>
                  <a:srgbClr val="000000"/>
                </a:solidFill>
                <a:latin typeface="Canva Sans Bold"/>
                <a:ea typeface="Canva Sans Bold"/>
                <a:cs typeface="Canva Sans Bold"/>
                <a:sym typeface="Canva Sans Bold"/>
              </a:rPr>
              <a:t>9. Lack of Modern Technology</a:t>
            </a:r>
          </a:p>
          <a:p>
            <a:pPr algn="l">
              <a:lnSpc>
                <a:spcPts val="4235"/>
              </a:lnSpc>
            </a:pPr>
            <a:r>
              <a:rPr lang="en-US" sz="3025" b="true">
                <a:solidFill>
                  <a:srgbClr val="000000"/>
                </a:solidFill>
                <a:latin typeface="Canva Sans Bold"/>
                <a:ea typeface="Canva Sans Bold"/>
                <a:cs typeface="Canva Sans Bold"/>
                <a:sym typeface="Canva Sans Bold"/>
              </a:rPr>
              <a:t>10. Fragmented Land Holdings</a:t>
            </a:r>
          </a:p>
          <a:p>
            <a:pPr algn="l">
              <a:lnSpc>
                <a:spcPts val="4235"/>
              </a:lnSpc>
            </a:pPr>
            <a:r>
              <a:rPr lang="en-US" sz="3025" b="true">
                <a:solidFill>
                  <a:srgbClr val="000000"/>
                </a:solidFill>
                <a:latin typeface="Canva Sans Bold"/>
                <a:ea typeface="Canva Sans Bold"/>
                <a:cs typeface="Canva Sans Bold"/>
                <a:sym typeface="Canva Sans Bold"/>
              </a:rPr>
              <a:t>11. Lack of Education and Training</a:t>
            </a:r>
          </a:p>
          <a:p>
            <a:pPr algn="l">
              <a:lnSpc>
                <a:spcPts val="4235"/>
              </a:lnSpc>
            </a:pPr>
            <a:r>
              <a:rPr lang="en-US" sz="3025" b="true">
                <a:solidFill>
                  <a:srgbClr val="000000"/>
                </a:solidFill>
                <a:latin typeface="Canva Sans Bold"/>
                <a:ea typeface="Canva Sans Bold"/>
                <a:cs typeface="Canva Sans Bold"/>
                <a:sym typeface="Canva Sans Bold"/>
              </a:rPr>
              <a:t>12. Crop Insurance and Risk Management</a:t>
            </a:r>
          </a:p>
          <a:p>
            <a:pPr algn="l" marL="0" indent="0" lvl="0">
              <a:lnSpc>
                <a:spcPts val="4235"/>
              </a:lnSpc>
              <a:spcBef>
                <a:spcPct val="0"/>
              </a:spcBef>
            </a:pPr>
          </a:p>
        </p:txBody>
      </p:sp>
      <p:sp>
        <p:nvSpPr>
          <p:cNvPr name="TextBox 11" id="11"/>
          <p:cNvSpPr txBox="true"/>
          <p:nvPr/>
        </p:nvSpPr>
        <p:spPr>
          <a:xfrm rot="0">
            <a:off x="689972" y="913910"/>
            <a:ext cx="767816" cy="596072"/>
          </a:xfrm>
          <a:prstGeom prst="rect">
            <a:avLst/>
          </a:prstGeom>
        </p:spPr>
        <p:txBody>
          <a:bodyPr anchor="t" rtlCol="false" tIns="0" lIns="0" bIns="0" rIns="0">
            <a:spAutoFit/>
          </a:bodyPr>
          <a:lstStyle/>
          <a:p>
            <a:pPr algn="l">
              <a:lnSpc>
                <a:spcPts val="4945"/>
              </a:lnSpc>
              <a:spcBef>
                <a:spcPct val="0"/>
              </a:spcBef>
            </a:pPr>
            <a:r>
              <a:rPr lang="en-US" b="true" sz="3532">
                <a:solidFill>
                  <a:srgbClr val="FFFCF3"/>
                </a:solidFill>
                <a:latin typeface="Canva Sans Bold"/>
                <a:ea typeface="Canva Sans Bold"/>
                <a:cs typeface="Canva Sans Bold"/>
                <a:sym typeface="Canva Sans Bold"/>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1363" y="4509852"/>
            <a:ext cx="18966128" cy="11065933"/>
            <a:chOff x="0" y="0"/>
            <a:chExt cx="4995194" cy="2914484"/>
          </a:xfrm>
        </p:grpSpPr>
        <p:sp>
          <p:nvSpPr>
            <p:cNvPr name="Freeform 3" id="3"/>
            <p:cNvSpPr/>
            <p:nvPr/>
          </p:nvSpPr>
          <p:spPr>
            <a:xfrm flipH="false" flipV="false" rot="0">
              <a:off x="0" y="0"/>
              <a:ext cx="4995194" cy="2914484"/>
            </a:xfrm>
            <a:custGeom>
              <a:avLst/>
              <a:gdLst/>
              <a:ahLst/>
              <a:cxnLst/>
              <a:rect r="r" b="b" t="t" l="l"/>
              <a:pathLst>
                <a:path h="2914484" w="4995194">
                  <a:moveTo>
                    <a:pt x="0" y="0"/>
                  </a:moveTo>
                  <a:lnTo>
                    <a:pt x="4995194" y="0"/>
                  </a:lnTo>
                  <a:lnTo>
                    <a:pt x="4995194" y="2914484"/>
                  </a:lnTo>
                  <a:lnTo>
                    <a:pt x="0" y="2914484"/>
                  </a:lnTo>
                  <a:close/>
                </a:path>
              </a:pathLst>
            </a:custGeom>
            <a:solidFill>
              <a:srgbClr val="9D884E">
                <a:alpha val="26667"/>
              </a:srgbClr>
            </a:solidFill>
          </p:spPr>
        </p:sp>
        <p:sp>
          <p:nvSpPr>
            <p:cNvPr name="TextBox 4" id="4"/>
            <p:cNvSpPr txBox="true"/>
            <p:nvPr/>
          </p:nvSpPr>
          <p:spPr>
            <a:xfrm>
              <a:off x="0" y="-38100"/>
              <a:ext cx="4995194" cy="295258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03731" y="-708326"/>
            <a:ext cx="2537463" cy="4927713"/>
            <a:chOff x="0" y="0"/>
            <a:chExt cx="668303" cy="1297834"/>
          </a:xfrm>
        </p:grpSpPr>
        <p:sp>
          <p:nvSpPr>
            <p:cNvPr name="Freeform 6" id="6"/>
            <p:cNvSpPr/>
            <p:nvPr/>
          </p:nvSpPr>
          <p:spPr>
            <a:xfrm flipH="false" flipV="false" rot="0">
              <a:off x="0" y="0"/>
              <a:ext cx="668303" cy="1297834"/>
            </a:xfrm>
            <a:custGeom>
              <a:avLst/>
              <a:gdLst/>
              <a:ahLst/>
              <a:cxnLst/>
              <a:rect r="r" b="b" t="t" l="l"/>
              <a:pathLst>
                <a:path h="1297834" w="668303">
                  <a:moveTo>
                    <a:pt x="0" y="0"/>
                  </a:moveTo>
                  <a:lnTo>
                    <a:pt x="668303" y="0"/>
                  </a:lnTo>
                  <a:lnTo>
                    <a:pt x="668303" y="1297834"/>
                  </a:lnTo>
                  <a:lnTo>
                    <a:pt x="0" y="1297834"/>
                  </a:lnTo>
                  <a:close/>
                </a:path>
              </a:pathLst>
            </a:custGeom>
            <a:solidFill>
              <a:srgbClr val="487307"/>
            </a:solidFill>
          </p:spPr>
        </p:sp>
        <p:sp>
          <p:nvSpPr>
            <p:cNvPr name="TextBox 7" id="7"/>
            <p:cNvSpPr txBox="true"/>
            <p:nvPr/>
          </p:nvSpPr>
          <p:spPr>
            <a:xfrm>
              <a:off x="0" y="-38100"/>
              <a:ext cx="668303" cy="133593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2322554"/>
            <a:ext cx="4572000" cy="6722495"/>
            <a:chOff x="0" y="0"/>
            <a:chExt cx="803047" cy="1180770"/>
          </a:xfrm>
        </p:grpSpPr>
        <p:sp>
          <p:nvSpPr>
            <p:cNvPr name="Freeform 9" id="9"/>
            <p:cNvSpPr/>
            <p:nvPr/>
          </p:nvSpPr>
          <p:spPr>
            <a:xfrm flipH="false" flipV="false" rot="0">
              <a:off x="0" y="0"/>
              <a:ext cx="803047" cy="1180770"/>
            </a:xfrm>
            <a:custGeom>
              <a:avLst/>
              <a:gdLst/>
              <a:ahLst/>
              <a:cxnLst/>
              <a:rect r="r" b="b" t="t" l="l"/>
              <a:pathLst>
                <a:path h="1180770" w="803047">
                  <a:moveTo>
                    <a:pt x="59267" y="0"/>
                  </a:moveTo>
                  <a:lnTo>
                    <a:pt x="743780" y="0"/>
                  </a:lnTo>
                  <a:cubicBezTo>
                    <a:pt x="776512" y="0"/>
                    <a:pt x="803047" y="26535"/>
                    <a:pt x="803047" y="59267"/>
                  </a:cubicBezTo>
                  <a:lnTo>
                    <a:pt x="803047" y="1121503"/>
                  </a:lnTo>
                  <a:cubicBezTo>
                    <a:pt x="803047" y="1154235"/>
                    <a:pt x="776512" y="1180770"/>
                    <a:pt x="743780" y="1180770"/>
                  </a:cubicBezTo>
                  <a:lnTo>
                    <a:pt x="59267" y="1180770"/>
                  </a:lnTo>
                  <a:cubicBezTo>
                    <a:pt x="26535" y="1180770"/>
                    <a:pt x="0" y="1154235"/>
                    <a:pt x="0" y="1121503"/>
                  </a:cubicBezTo>
                  <a:lnTo>
                    <a:pt x="0" y="59267"/>
                  </a:lnTo>
                  <a:cubicBezTo>
                    <a:pt x="0" y="26535"/>
                    <a:pt x="26535" y="0"/>
                    <a:pt x="59267" y="0"/>
                  </a:cubicBezTo>
                  <a:close/>
                </a:path>
              </a:pathLst>
            </a:custGeom>
            <a:blipFill>
              <a:blip r:embed="rId2"/>
              <a:stretch>
                <a:fillRect l="-88022" t="-33059" r="-105080" b="0"/>
              </a:stretch>
            </a:blipFill>
            <a:ln cap="rnd">
              <a:noFill/>
              <a:prstDash val="solid"/>
              <a:round/>
            </a:ln>
          </p:spPr>
        </p:sp>
      </p:grpSp>
      <p:grpSp>
        <p:nvGrpSpPr>
          <p:cNvPr name="Group 10" id="10"/>
          <p:cNvGrpSpPr/>
          <p:nvPr/>
        </p:nvGrpSpPr>
        <p:grpSpPr>
          <a:xfrm rot="0">
            <a:off x="4572000" y="2322554"/>
            <a:ext cx="4572000" cy="6722495"/>
            <a:chOff x="0" y="0"/>
            <a:chExt cx="803047" cy="1180770"/>
          </a:xfrm>
        </p:grpSpPr>
        <p:sp>
          <p:nvSpPr>
            <p:cNvPr name="Freeform 11" id="11"/>
            <p:cNvSpPr/>
            <p:nvPr/>
          </p:nvSpPr>
          <p:spPr>
            <a:xfrm flipH="false" flipV="false" rot="0">
              <a:off x="0" y="0"/>
              <a:ext cx="803047" cy="1180770"/>
            </a:xfrm>
            <a:custGeom>
              <a:avLst/>
              <a:gdLst/>
              <a:ahLst/>
              <a:cxnLst/>
              <a:rect r="r" b="b" t="t" l="l"/>
              <a:pathLst>
                <a:path h="1180770" w="803047">
                  <a:moveTo>
                    <a:pt x="59267" y="0"/>
                  </a:moveTo>
                  <a:lnTo>
                    <a:pt x="743780" y="0"/>
                  </a:lnTo>
                  <a:cubicBezTo>
                    <a:pt x="776512" y="0"/>
                    <a:pt x="803047" y="26535"/>
                    <a:pt x="803047" y="59267"/>
                  </a:cubicBezTo>
                  <a:lnTo>
                    <a:pt x="803047" y="1121503"/>
                  </a:lnTo>
                  <a:cubicBezTo>
                    <a:pt x="803047" y="1154235"/>
                    <a:pt x="776512" y="1180770"/>
                    <a:pt x="743780" y="1180770"/>
                  </a:cubicBezTo>
                  <a:lnTo>
                    <a:pt x="59267" y="1180770"/>
                  </a:lnTo>
                  <a:cubicBezTo>
                    <a:pt x="26535" y="1180770"/>
                    <a:pt x="0" y="1154235"/>
                    <a:pt x="0" y="1121503"/>
                  </a:cubicBezTo>
                  <a:lnTo>
                    <a:pt x="0" y="59267"/>
                  </a:lnTo>
                  <a:cubicBezTo>
                    <a:pt x="0" y="26535"/>
                    <a:pt x="26535" y="0"/>
                    <a:pt x="59267" y="0"/>
                  </a:cubicBezTo>
                  <a:close/>
                </a:path>
              </a:pathLst>
            </a:custGeom>
            <a:blipFill>
              <a:blip r:embed="rId3"/>
              <a:stretch>
                <a:fillRect l="-60657" t="0" r="-60657" b="0"/>
              </a:stretch>
            </a:blipFill>
            <a:ln cap="rnd">
              <a:noFill/>
              <a:prstDash val="solid"/>
              <a:round/>
            </a:ln>
          </p:spPr>
        </p:sp>
      </p:grpSp>
      <p:grpSp>
        <p:nvGrpSpPr>
          <p:cNvPr name="Group 12" id="12"/>
          <p:cNvGrpSpPr/>
          <p:nvPr/>
        </p:nvGrpSpPr>
        <p:grpSpPr>
          <a:xfrm rot="0">
            <a:off x="9144000" y="2322554"/>
            <a:ext cx="4572000" cy="6722495"/>
            <a:chOff x="0" y="0"/>
            <a:chExt cx="803047" cy="1180770"/>
          </a:xfrm>
        </p:grpSpPr>
        <p:sp>
          <p:nvSpPr>
            <p:cNvPr name="Freeform 13" id="13"/>
            <p:cNvSpPr/>
            <p:nvPr/>
          </p:nvSpPr>
          <p:spPr>
            <a:xfrm flipH="false" flipV="false" rot="0">
              <a:off x="0" y="0"/>
              <a:ext cx="803047" cy="1180770"/>
            </a:xfrm>
            <a:custGeom>
              <a:avLst/>
              <a:gdLst/>
              <a:ahLst/>
              <a:cxnLst/>
              <a:rect r="r" b="b" t="t" l="l"/>
              <a:pathLst>
                <a:path h="1180770" w="803047">
                  <a:moveTo>
                    <a:pt x="59267" y="0"/>
                  </a:moveTo>
                  <a:lnTo>
                    <a:pt x="743780" y="0"/>
                  </a:lnTo>
                  <a:cubicBezTo>
                    <a:pt x="776512" y="0"/>
                    <a:pt x="803047" y="26535"/>
                    <a:pt x="803047" y="59267"/>
                  </a:cubicBezTo>
                  <a:lnTo>
                    <a:pt x="803047" y="1121503"/>
                  </a:lnTo>
                  <a:cubicBezTo>
                    <a:pt x="803047" y="1154235"/>
                    <a:pt x="776512" y="1180770"/>
                    <a:pt x="743780" y="1180770"/>
                  </a:cubicBezTo>
                  <a:lnTo>
                    <a:pt x="59267" y="1180770"/>
                  </a:lnTo>
                  <a:cubicBezTo>
                    <a:pt x="26535" y="1180770"/>
                    <a:pt x="0" y="1154235"/>
                    <a:pt x="0" y="1121503"/>
                  </a:cubicBezTo>
                  <a:lnTo>
                    <a:pt x="0" y="59267"/>
                  </a:lnTo>
                  <a:cubicBezTo>
                    <a:pt x="0" y="26535"/>
                    <a:pt x="26535" y="0"/>
                    <a:pt x="59267" y="0"/>
                  </a:cubicBezTo>
                  <a:close/>
                </a:path>
              </a:pathLst>
            </a:custGeom>
            <a:blipFill>
              <a:blip r:embed="rId4"/>
              <a:stretch>
                <a:fillRect l="-60346" t="0" r="-60346" b="0"/>
              </a:stretch>
            </a:blipFill>
            <a:ln cap="rnd">
              <a:noFill/>
              <a:prstDash val="solid"/>
              <a:round/>
            </a:ln>
          </p:spPr>
        </p:sp>
      </p:grpSp>
      <p:grpSp>
        <p:nvGrpSpPr>
          <p:cNvPr name="Group 14" id="14"/>
          <p:cNvGrpSpPr/>
          <p:nvPr/>
        </p:nvGrpSpPr>
        <p:grpSpPr>
          <a:xfrm rot="0">
            <a:off x="13716000" y="2322554"/>
            <a:ext cx="4572000" cy="6722495"/>
            <a:chOff x="0" y="0"/>
            <a:chExt cx="803047" cy="1180770"/>
          </a:xfrm>
        </p:grpSpPr>
        <p:sp>
          <p:nvSpPr>
            <p:cNvPr name="Freeform 15" id="15"/>
            <p:cNvSpPr/>
            <p:nvPr/>
          </p:nvSpPr>
          <p:spPr>
            <a:xfrm flipH="false" flipV="false" rot="0">
              <a:off x="0" y="0"/>
              <a:ext cx="803047" cy="1180770"/>
            </a:xfrm>
            <a:custGeom>
              <a:avLst/>
              <a:gdLst/>
              <a:ahLst/>
              <a:cxnLst/>
              <a:rect r="r" b="b" t="t" l="l"/>
              <a:pathLst>
                <a:path h="1180770" w="803047">
                  <a:moveTo>
                    <a:pt x="59267" y="0"/>
                  </a:moveTo>
                  <a:lnTo>
                    <a:pt x="743780" y="0"/>
                  </a:lnTo>
                  <a:cubicBezTo>
                    <a:pt x="776512" y="0"/>
                    <a:pt x="803047" y="26535"/>
                    <a:pt x="803047" y="59267"/>
                  </a:cubicBezTo>
                  <a:lnTo>
                    <a:pt x="803047" y="1121503"/>
                  </a:lnTo>
                  <a:cubicBezTo>
                    <a:pt x="803047" y="1154235"/>
                    <a:pt x="776512" y="1180770"/>
                    <a:pt x="743780" y="1180770"/>
                  </a:cubicBezTo>
                  <a:lnTo>
                    <a:pt x="59267" y="1180770"/>
                  </a:lnTo>
                  <a:cubicBezTo>
                    <a:pt x="26535" y="1180770"/>
                    <a:pt x="0" y="1154235"/>
                    <a:pt x="0" y="1121503"/>
                  </a:cubicBezTo>
                  <a:lnTo>
                    <a:pt x="0" y="59267"/>
                  </a:lnTo>
                  <a:cubicBezTo>
                    <a:pt x="0" y="26535"/>
                    <a:pt x="26535" y="0"/>
                    <a:pt x="59267" y="0"/>
                  </a:cubicBezTo>
                  <a:close/>
                </a:path>
              </a:pathLst>
            </a:custGeom>
            <a:blipFill>
              <a:blip r:embed="rId5"/>
              <a:stretch>
                <a:fillRect l="-8814" t="0" r="-8814" b="0"/>
              </a:stretch>
            </a:blipFill>
            <a:ln cap="rnd">
              <a:noFill/>
              <a:prstDash val="solid"/>
              <a:round/>
            </a:ln>
          </p:spPr>
        </p:sp>
      </p:grpSp>
      <p:sp>
        <p:nvSpPr>
          <p:cNvPr name="Freeform 16" id="16"/>
          <p:cNvSpPr/>
          <p:nvPr/>
        </p:nvSpPr>
        <p:spPr>
          <a:xfrm flipH="false" flipV="false" rot="0">
            <a:off x="15708358" y="922869"/>
            <a:ext cx="307387" cy="589070"/>
          </a:xfrm>
          <a:custGeom>
            <a:avLst/>
            <a:gdLst/>
            <a:ahLst/>
            <a:cxnLst/>
            <a:rect r="r" b="b" t="t" l="l"/>
            <a:pathLst>
              <a:path h="589070" w="307387">
                <a:moveTo>
                  <a:pt x="0" y="0"/>
                </a:moveTo>
                <a:lnTo>
                  <a:pt x="307387" y="0"/>
                </a:lnTo>
                <a:lnTo>
                  <a:pt x="307387" y="589070"/>
                </a:lnTo>
                <a:lnTo>
                  <a:pt x="0" y="589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689972" y="913910"/>
            <a:ext cx="767816" cy="601947"/>
          </a:xfrm>
          <a:prstGeom prst="rect">
            <a:avLst/>
          </a:prstGeom>
        </p:spPr>
        <p:txBody>
          <a:bodyPr anchor="t" rtlCol="false" tIns="0" lIns="0" bIns="0" rIns="0">
            <a:spAutoFit/>
          </a:bodyPr>
          <a:lstStyle/>
          <a:p>
            <a:pPr algn="l">
              <a:lnSpc>
                <a:spcPts val="5008"/>
              </a:lnSpc>
              <a:spcBef>
                <a:spcPct val="0"/>
              </a:spcBef>
            </a:pPr>
            <a:r>
              <a:rPr lang="en-US" b="true" sz="3577">
                <a:solidFill>
                  <a:srgbClr val="FFFCF3"/>
                </a:solidFill>
                <a:latin typeface="Garet Bold"/>
                <a:ea typeface="Garet Bold"/>
                <a:cs typeface="Garet Bold"/>
                <a:sym typeface="Garet Bold"/>
              </a:rPr>
              <a:t>03</a:t>
            </a:r>
          </a:p>
        </p:txBody>
      </p:sp>
      <p:sp>
        <p:nvSpPr>
          <p:cNvPr name="TextBox 18" id="18"/>
          <p:cNvSpPr txBox="true"/>
          <p:nvPr/>
        </p:nvSpPr>
        <p:spPr>
          <a:xfrm rot="0">
            <a:off x="2199253" y="907753"/>
            <a:ext cx="8722489" cy="863783"/>
          </a:xfrm>
          <a:prstGeom prst="rect">
            <a:avLst/>
          </a:prstGeom>
        </p:spPr>
        <p:txBody>
          <a:bodyPr anchor="t" rtlCol="false" tIns="0" lIns="0" bIns="0" rIns="0">
            <a:spAutoFit/>
          </a:bodyPr>
          <a:lstStyle/>
          <a:p>
            <a:pPr algn="l">
              <a:lnSpc>
                <a:spcPts val="6393"/>
              </a:lnSpc>
            </a:pPr>
            <a:r>
              <a:rPr lang="en-US" sz="6874" b="true">
                <a:solidFill>
                  <a:srgbClr val="70821F"/>
                </a:solidFill>
                <a:latin typeface="Garet Bold"/>
                <a:ea typeface="Garet Bold"/>
                <a:cs typeface="Garet Bold"/>
                <a:sym typeface="Garet Bold"/>
              </a:rPr>
              <a:t>Our Products</a:t>
            </a:r>
          </a:p>
        </p:txBody>
      </p:sp>
      <p:grpSp>
        <p:nvGrpSpPr>
          <p:cNvPr name="Group 19" id="19"/>
          <p:cNvGrpSpPr/>
          <p:nvPr/>
        </p:nvGrpSpPr>
        <p:grpSpPr>
          <a:xfrm rot="0">
            <a:off x="-2091248" y="6777122"/>
            <a:ext cx="9408384" cy="2343854"/>
            <a:chOff x="0" y="0"/>
            <a:chExt cx="2477928" cy="617311"/>
          </a:xfrm>
        </p:grpSpPr>
        <p:sp>
          <p:nvSpPr>
            <p:cNvPr name="Freeform 20" id="20"/>
            <p:cNvSpPr/>
            <p:nvPr/>
          </p:nvSpPr>
          <p:spPr>
            <a:xfrm flipH="false" flipV="false" rot="0">
              <a:off x="0" y="0"/>
              <a:ext cx="2477928" cy="617311"/>
            </a:xfrm>
            <a:custGeom>
              <a:avLst/>
              <a:gdLst/>
              <a:ahLst/>
              <a:cxnLst/>
              <a:rect r="r" b="b" t="t" l="l"/>
              <a:pathLst>
                <a:path h="617311" w="2477928">
                  <a:moveTo>
                    <a:pt x="82287" y="0"/>
                  </a:moveTo>
                  <a:lnTo>
                    <a:pt x="2395641" y="0"/>
                  </a:lnTo>
                  <a:cubicBezTo>
                    <a:pt x="2417465" y="0"/>
                    <a:pt x="2438395" y="8670"/>
                    <a:pt x="2453827" y="24101"/>
                  </a:cubicBezTo>
                  <a:cubicBezTo>
                    <a:pt x="2469259" y="39533"/>
                    <a:pt x="2477928" y="60463"/>
                    <a:pt x="2477928" y="82287"/>
                  </a:cubicBezTo>
                  <a:lnTo>
                    <a:pt x="2477928" y="535024"/>
                  </a:lnTo>
                  <a:cubicBezTo>
                    <a:pt x="2477928" y="580470"/>
                    <a:pt x="2441087" y="617311"/>
                    <a:pt x="2395641" y="617311"/>
                  </a:cubicBezTo>
                  <a:lnTo>
                    <a:pt x="82287" y="617311"/>
                  </a:lnTo>
                  <a:cubicBezTo>
                    <a:pt x="60463" y="617311"/>
                    <a:pt x="39533" y="608642"/>
                    <a:pt x="24101" y="593210"/>
                  </a:cubicBezTo>
                  <a:cubicBezTo>
                    <a:pt x="8670" y="577778"/>
                    <a:pt x="0" y="556848"/>
                    <a:pt x="0" y="535024"/>
                  </a:cubicBezTo>
                  <a:lnTo>
                    <a:pt x="0" y="82287"/>
                  </a:lnTo>
                  <a:cubicBezTo>
                    <a:pt x="0" y="36841"/>
                    <a:pt x="36841" y="0"/>
                    <a:pt x="82287" y="0"/>
                  </a:cubicBezTo>
                  <a:close/>
                </a:path>
              </a:pathLst>
            </a:custGeom>
            <a:solidFill>
              <a:srgbClr val="FFFFFF"/>
            </a:solidFill>
            <a:ln w="38100" cap="rnd">
              <a:solidFill>
                <a:srgbClr val="487307"/>
              </a:solidFill>
              <a:prstDash val="solid"/>
              <a:round/>
            </a:ln>
          </p:spPr>
        </p:sp>
        <p:sp>
          <p:nvSpPr>
            <p:cNvPr name="TextBox 21" id="21"/>
            <p:cNvSpPr txBox="true"/>
            <p:nvPr/>
          </p:nvSpPr>
          <p:spPr>
            <a:xfrm>
              <a:off x="0" y="-38100"/>
              <a:ext cx="2477928" cy="655411"/>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665001" y="6949720"/>
            <a:ext cx="5824753" cy="2011145"/>
          </a:xfrm>
          <a:prstGeom prst="rect">
            <a:avLst/>
          </a:prstGeom>
        </p:spPr>
        <p:txBody>
          <a:bodyPr anchor="t" rtlCol="false" tIns="0" lIns="0" bIns="0" rIns="0">
            <a:spAutoFit/>
          </a:bodyPr>
          <a:lstStyle/>
          <a:p>
            <a:pPr algn="l">
              <a:lnSpc>
                <a:spcPts val="3160"/>
              </a:lnSpc>
              <a:spcBef>
                <a:spcPct val="0"/>
              </a:spcBef>
            </a:pPr>
            <a:r>
              <a:rPr lang="en-US" sz="2257">
                <a:solidFill>
                  <a:srgbClr val="487307"/>
                </a:solidFill>
                <a:latin typeface="Poppins"/>
                <a:ea typeface="Poppins"/>
                <a:cs typeface="Poppins"/>
                <a:sym typeface="Poppins"/>
              </a:rPr>
              <a:t>Agrotech offers a diverse range of agricultural products, including insurance, seedlings, tech to improve crops and give platform to farmer for marketing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2140420" y="-724065"/>
            <a:ext cx="12090661" cy="11411927"/>
            <a:chOff x="0" y="0"/>
            <a:chExt cx="3184372" cy="3005610"/>
          </a:xfrm>
        </p:grpSpPr>
        <p:sp>
          <p:nvSpPr>
            <p:cNvPr name="Freeform 3" id="3"/>
            <p:cNvSpPr/>
            <p:nvPr/>
          </p:nvSpPr>
          <p:spPr>
            <a:xfrm flipH="false" flipV="false" rot="0">
              <a:off x="0" y="0"/>
              <a:ext cx="3184372" cy="3005610"/>
            </a:xfrm>
            <a:custGeom>
              <a:avLst/>
              <a:gdLst/>
              <a:ahLst/>
              <a:cxnLst/>
              <a:rect r="r" b="b" t="t" l="l"/>
              <a:pathLst>
                <a:path h="3005610" w="3184372">
                  <a:moveTo>
                    <a:pt x="0" y="0"/>
                  </a:moveTo>
                  <a:lnTo>
                    <a:pt x="3184372" y="0"/>
                  </a:lnTo>
                  <a:lnTo>
                    <a:pt x="3184372" y="3005610"/>
                  </a:lnTo>
                  <a:lnTo>
                    <a:pt x="0" y="3005610"/>
                  </a:lnTo>
                  <a:close/>
                </a:path>
              </a:pathLst>
            </a:custGeom>
            <a:solidFill>
              <a:srgbClr val="133D31"/>
            </a:solidFill>
          </p:spPr>
        </p:sp>
        <p:sp>
          <p:nvSpPr>
            <p:cNvPr name="TextBox 4" id="4"/>
            <p:cNvSpPr txBox="true"/>
            <p:nvPr/>
          </p:nvSpPr>
          <p:spPr>
            <a:xfrm>
              <a:off x="0" y="-38100"/>
              <a:ext cx="3184372" cy="3043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140420" y="-448598"/>
            <a:ext cx="3938179" cy="2220712"/>
            <a:chOff x="0" y="0"/>
            <a:chExt cx="1037216" cy="584879"/>
          </a:xfrm>
        </p:grpSpPr>
        <p:sp>
          <p:nvSpPr>
            <p:cNvPr name="Freeform 6" id="6"/>
            <p:cNvSpPr/>
            <p:nvPr/>
          </p:nvSpPr>
          <p:spPr>
            <a:xfrm flipH="false" flipV="false" rot="0">
              <a:off x="0" y="0"/>
              <a:ext cx="1037216" cy="584879"/>
            </a:xfrm>
            <a:custGeom>
              <a:avLst/>
              <a:gdLst/>
              <a:ahLst/>
              <a:cxnLst/>
              <a:rect r="r" b="b" t="t" l="l"/>
              <a:pathLst>
                <a:path h="584879" w="1037216">
                  <a:moveTo>
                    <a:pt x="0" y="0"/>
                  </a:moveTo>
                  <a:lnTo>
                    <a:pt x="1037216" y="0"/>
                  </a:lnTo>
                  <a:lnTo>
                    <a:pt x="1037216" y="584879"/>
                  </a:lnTo>
                  <a:lnTo>
                    <a:pt x="0" y="584879"/>
                  </a:lnTo>
                  <a:close/>
                </a:path>
              </a:pathLst>
            </a:custGeom>
            <a:solidFill>
              <a:srgbClr val="487307"/>
            </a:solidFill>
          </p:spPr>
        </p:sp>
        <p:sp>
          <p:nvSpPr>
            <p:cNvPr name="TextBox 7" id="7"/>
            <p:cNvSpPr txBox="true"/>
            <p:nvPr/>
          </p:nvSpPr>
          <p:spPr>
            <a:xfrm>
              <a:off x="0" y="-38100"/>
              <a:ext cx="1037216" cy="622979"/>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7628109" y="1515857"/>
            <a:ext cx="4057331" cy="8224320"/>
            <a:chOff x="0" y="0"/>
            <a:chExt cx="9398000" cy="19050000"/>
          </a:xfrm>
        </p:grpSpPr>
        <p:sp>
          <p:nvSpPr>
            <p:cNvPr name="Freeform 9" id="9"/>
            <p:cNvSpPr/>
            <p:nvPr/>
          </p:nvSpPr>
          <p:spPr>
            <a:xfrm flipH="false" flipV="false" rot="0">
              <a:off x="401955" y="301498"/>
              <a:ext cx="8566912" cy="18446877"/>
            </a:xfrm>
            <a:custGeom>
              <a:avLst/>
              <a:gdLst/>
              <a:ahLst/>
              <a:cxnLst/>
              <a:rect r="r" b="b" t="t" l="l"/>
              <a:pathLst>
                <a:path h="18446877" w="8566912">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a:stretch>
                <a:fillRect l="-50319" t="0" r="-172872" b="0"/>
              </a:stretch>
            </a:blipFill>
          </p:spPr>
        </p:sp>
        <p:sp>
          <p:nvSpPr>
            <p:cNvPr name="Freeform 10" id="10"/>
            <p:cNvSpPr/>
            <p:nvPr/>
          </p:nvSpPr>
          <p:spPr>
            <a:xfrm flipH="false" flipV="false" rot="0">
              <a:off x="0" y="0"/>
              <a:ext cx="9398000" cy="19050000"/>
            </a:xfrm>
            <a:custGeom>
              <a:avLst/>
              <a:gdLst/>
              <a:ahLst/>
              <a:cxnLst/>
              <a:rect r="r" b="b" t="t" l="l"/>
              <a:pathLst>
                <a:path h="19050000" w="9398000">
                  <a:moveTo>
                    <a:pt x="9398000" y="19050000"/>
                  </a:moveTo>
                  <a:lnTo>
                    <a:pt x="0" y="19050000"/>
                  </a:lnTo>
                  <a:lnTo>
                    <a:pt x="0" y="0"/>
                  </a:lnTo>
                  <a:lnTo>
                    <a:pt x="9398000" y="0"/>
                  </a:lnTo>
                  <a:lnTo>
                    <a:pt x="9398000" y="19050000"/>
                  </a:lnTo>
                  <a:close/>
                </a:path>
              </a:pathLst>
            </a:custGeom>
            <a:blipFill>
              <a:blip r:embed="rId3"/>
              <a:stretch>
                <a:fillRect l="-42" t="0" r="-42" b="0"/>
              </a:stretch>
            </a:blipFill>
          </p:spPr>
        </p:sp>
      </p:grpSp>
      <p:sp>
        <p:nvSpPr>
          <p:cNvPr name="Freeform 11" id="11"/>
          <p:cNvSpPr/>
          <p:nvPr/>
        </p:nvSpPr>
        <p:spPr>
          <a:xfrm flipH="false" flipV="false" rot="0">
            <a:off x="15708358" y="922869"/>
            <a:ext cx="307387" cy="589070"/>
          </a:xfrm>
          <a:custGeom>
            <a:avLst/>
            <a:gdLst/>
            <a:ahLst/>
            <a:cxnLst/>
            <a:rect r="r" b="b" t="t" l="l"/>
            <a:pathLst>
              <a:path h="589070" w="307387">
                <a:moveTo>
                  <a:pt x="0" y="0"/>
                </a:moveTo>
                <a:lnTo>
                  <a:pt x="307387" y="0"/>
                </a:lnTo>
                <a:lnTo>
                  <a:pt x="307387" y="589070"/>
                </a:lnTo>
                <a:lnTo>
                  <a:pt x="0" y="589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590911" y="5305452"/>
            <a:ext cx="3503675" cy="350367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3857" t="0" r="-33857" b="0"/>
              </a:stretch>
            </a:blipFill>
            <a:ln w="85725" cap="sq">
              <a:solidFill>
                <a:srgbClr val="FFFCF3"/>
              </a:solidFill>
              <a:prstDash val="solid"/>
              <a:miter/>
            </a:ln>
          </p:spPr>
        </p:sp>
      </p:grpSp>
      <p:sp>
        <p:nvSpPr>
          <p:cNvPr name="TextBox 14" id="14"/>
          <p:cNvSpPr txBox="true"/>
          <p:nvPr/>
        </p:nvSpPr>
        <p:spPr>
          <a:xfrm rot="0">
            <a:off x="689972" y="913910"/>
            <a:ext cx="767816" cy="601947"/>
          </a:xfrm>
          <a:prstGeom prst="rect">
            <a:avLst/>
          </a:prstGeom>
        </p:spPr>
        <p:txBody>
          <a:bodyPr anchor="t" rtlCol="false" tIns="0" lIns="0" bIns="0" rIns="0">
            <a:spAutoFit/>
          </a:bodyPr>
          <a:lstStyle/>
          <a:p>
            <a:pPr algn="l">
              <a:lnSpc>
                <a:spcPts val="5008"/>
              </a:lnSpc>
              <a:spcBef>
                <a:spcPct val="0"/>
              </a:spcBef>
            </a:pPr>
            <a:r>
              <a:rPr lang="en-US" b="true" sz="3577">
                <a:solidFill>
                  <a:srgbClr val="FFFCF3"/>
                </a:solidFill>
                <a:latin typeface="Garet Bold"/>
                <a:ea typeface="Garet Bold"/>
                <a:cs typeface="Garet Bold"/>
                <a:sym typeface="Garet Bold"/>
              </a:rPr>
              <a:t>04</a:t>
            </a:r>
          </a:p>
        </p:txBody>
      </p:sp>
      <p:sp>
        <p:nvSpPr>
          <p:cNvPr name="TextBox 15" id="15"/>
          <p:cNvSpPr txBox="true"/>
          <p:nvPr/>
        </p:nvSpPr>
        <p:spPr>
          <a:xfrm rot="0">
            <a:off x="779771" y="2730866"/>
            <a:ext cx="6848337" cy="2082128"/>
          </a:xfrm>
          <a:prstGeom prst="rect">
            <a:avLst/>
          </a:prstGeom>
        </p:spPr>
        <p:txBody>
          <a:bodyPr anchor="t" rtlCol="false" tIns="0" lIns="0" bIns="0" rIns="0">
            <a:spAutoFit/>
          </a:bodyPr>
          <a:lstStyle/>
          <a:p>
            <a:pPr algn="l">
              <a:lnSpc>
                <a:spcPts val="7904"/>
              </a:lnSpc>
            </a:pPr>
            <a:r>
              <a:rPr lang="en-US" sz="8498" b="true">
                <a:solidFill>
                  <a:srgbClr val="FFFAF5"/>
                </a:solidFill>
                <a:latin typeface="Garet Bold"/>
                <a:ea typeface="Garet Bold"/>
                <a:cs typeface="Garet Bold"/>
                <a:sym typeface="Garet Bold"/>
              </a:rPr>
              <a:t>Sustainable Practices</a:t>
            </a:r>
          </a:p>
        </p:txBody>
      </p:sp>
      <p:grpSp>
        <p:nvGrpSpPr>
          <p:cNvPr name="Group 16" id="16"/>
          <p:cNvGrpSpPr/>
          <p:nvPr/>
        </p:nvGrpSpPr>
        <p:grpSpPr>
          <a:xfrm rot="0">
            <a:off x="4641637" y="5305452"/>
            <a:ext cx="3503675" cy="35036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4906" t="0" r="-24906" b="0"/>
              </a:stretch>
            </a:blipFill>
            <a:ln w="85725" cap="sq">
              <a:solidFill>
                <a:srgbClr val="FFFCF3"/>
              </a:solidFill>
              <a:prstDash val="solid"/>
              <a:miter/>
            </a:ln>
          </p:spPr>
        </p:sp>
      </p:grpSp>
      <p:sp>
        <p:nvSpPr>
          <p:cNvPr name="TextBox 18" id="18"/>
          <p:cNvSpPr txBox="true"/>
          <p:nvPr/>
        </p:nvSpPr>
        <p:spPr>
          <a:xfrm rot="0">
            <a:off x="12008923" y="3428950"/>
            <a:ext cx="5250377" cy="4094295"/>
          </a:xfrm>
          <a:prstGeom prst="rect">
            <a:avLst/>
          </a:prstGeom>
        </p:spPr>
        <p:txBody>
          <a:bodyPr anchor="t" rtlCol="false" tIns="0" lIns="0" bIns="0" rIns="0">
            <a:spAutoFit/>
          </a:bodyPr>
          <a:lstStyle/>
          <a:p>
            <a:pPr algn="l">
              <a:lnSpc>
                <a:spcPts val="3230"/>
              </a:lnSpc>
              <a:spcBef>
                <a:spcPct val="0"/>
              </a:spcBef>
            </a:pPr>
            <a:r>
              <a:rPr lang="en-US" sz="2307">
                <a:solidFill>
                  <a:srgbClr val="487307"/>
                </a:solidFill>
                <a:latin typeface="Poppins"/>
                <a:ea typeface="Poppins"/>
                <a:cs typeface="Poppins"/>
                <a:sym typeface="Poppins"/>
              </a:rPr>
              <a:t>At Agrotech, we are committed to practicing sustainable agriculture by minimizing environmental impact, conserving natural resources, and promoting biodiversity. We employ techniques such as crop rotation, integrated pest management, and precision agriculture to ensure the long-term viability of farms.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339064" y="3438829"/>
            <a:ext cx="18966128" cy="6942477"/>
            <a:chOff x="0" y="0"/>
            <a:chExt cx="4995194" cy="1828471"/>
          </a:xfrm>
        </p:grpSpPr>
        <p:sp>
          <p:nvSpPr>
            <p:cNvPr name="Freeform 3" id="3"/>
            <p:cNvSpPr/>
            <p:nvPr/>
          </p:nvSpPr>
          <p:spPr>
            <a:xfrm flipH="false" flipV="false" rot="0">
              <a:off x="0" y="0"/>
              <a:ext cx="4995194" cy="1828471"/>
            </a:xfrm>
            <a:custGeom>
              <a:avLst/>
              <a:gdLst/>
              <a:ahLst/>
              <a:cxnLst/>
              <a:rect r="r" b="b" t="t" l="l"/>
              <a:pathLst>
                <a:path h="1828471" w="4995194">
                  <a:moveTo>
                    <a:pt x="0" y="0"/>
                  </a:moveTo>
                  <a:lnTo>
                    <a:pt x="4995194" y="0"/>
                  </a:lnTo>
                  <a:lnTo>
                    <a:pt x="4995194" y="1828471"/>
                  </a:lnTo>
                  <a:lnTo>
                    <a:pt x="0" y="1828471"/>
                  </a:lnTo>
                  <a:close/>
                </a:path>
              </a:pathLst>
            </a:custGeom>
            <a:solidFill>
              <a:srgbClr val="FFEEBF">
                <a:alpha val="26667"/>
              </a:srgbClr>
            </a:solidFill>
          </p:spPr>
        </p:sp>
        <p:sp>
          <p:nvSpPr>
            <p:cNvPr name="TextBox 4" id="4"/>
            <p:cNvSpPr txBox="true"/>
            <p:nvPr/>
          </p:nvSpPr>
          <p:spPr>
            <a:xfrm>
              <a:off x="0" y="-38100"/>
              <a:ext cx="4995194" cy="186657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82550" y="0"/>
            <a:ext cx="2618737" cy="26187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201287" y="1833456"/>
            <a:ext cx="2086713" cy="20867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638244" y="922869"/>
            <a:ext cx="307387" cy="589070"/>
          </a:xfrm>
          <a:custGeom>
            <a:avLst/>
            <a:gdLst/>
            <a:ahLst/>
            <a:cxnLst/>
            <a:rect r="r" b="b" t="t" l="l"/>
            <a:pathLst>
              <a:path h="589070" w="307387">
                <a:moveTo>
                  <a:pt x="0" y="0"/>
                </a:moveTo>
                <a:lnTo>
                  <a:pt x="307388" y="0"/>
                </a:lnTo>
                <a:lnTo>
                  <a:pt x="307388" y="589070"/>
                </a:lnTo>
                <a:lnTo>
                  <a:pt x="0" y="589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028700" y="794684"/>
            <a:ext cx="9193356" cy="2082128"/>
          </a:xfrm>
          <a:prstGeom prst="rect">
            <a:avLst/>
          </a:prstGeom>
        </p:spPr>
        <p:txBody>
          <a:bodyPr anchor="t" rtlCol="false" tIns="0" lIns="0" bIns="0" rIns="0">
            <a:spAutoFit/>
          </a:bodyPr>
          <a:lstStyle/>
          <a:p>
            <a:pPr algn="l">
              <a:lnSpc>
                <a:spcPts val="7904"/>
              </a:lnSpc>
            </a:pPr>
            <a:r>
              <a:rPr lang="en-US" sz="8498" b="true">
                <a:solidFill>
                  <a:srgbClr val="70821F"/>
                </a:solidFill>
                <a:latin typeface="Garet Bold"/>
                <a:ea typeface="Garet Bold"/>
                <a:cs typeface="Garet Bold"/>
                <a:sym typeface="Garet Bold"/>
              </a:rPr>
              <a:t>Technology in Agriculture</a:t>
            </a:r>
          </a:p>
        </p:txBody>
      </p:sp>
      <p:sp>
        <p:nvSpPr>
          <p:cNvPr name="TextBox 13" id="13"/>
          <p:cNvSpPr txBox="true"/>
          <p:nvPr/>
        </p:nvSpPr>
        <p:spPr>
          <a:xfrm rot="0">
            <a:off x="568386" y="3675945"/>
            <a:ext cx="17151228" cy="5487171"/>
          </a:xfrm>
          <a:prstGeom prst="rect">
            <a:avLst/>
          </a:prstGeom>
        </p:spPr>
        <p:txBody>
          <a:bodyPr anchor="t" rtlCol="false" tIns="0" lIns="0" bIns="0" rIns="0">
            <a:spAutoFit/>
          </a:bodyPr>
          <a:lstStyle/>
          <a:p>
            <a:pPr algn="l">
              <a:lnSpc>
                <a:spcPts val="3632"/>
              </a:lnSpc>
            </a:pPr>
            <a:r>
              <a:rPr lang="en-US" sz="2594" b="true">
                <a:solidFill>
                  <a:srgbClr val="487307"/>
                </a:solidFill>
                <a:latin typeface="Poppins Bold"/>
                <a:ea typeface="Poppins Bold"/>
                <a:cs typeface="Poppins Bold"/>
                <a:sym typeface="Poppins Bold"/>
              </a:rPr>
              <a:t>Soil Health Monitoring</a:t>
            </a:r>
            <a:r>
              <a:rPr lang="en-US" sz="2594">
                <a:solidFill>
                  <a:srgbClr val="487307"/>
                </a:solidFill>
                <a:latin typeface="Poppins"/>
                <a:ea typeface="Poppins"/>
                <a:cs typeface="Poppins"/>
                <a:sym typeface="Poppins"/>
              </a:rPr>
              <a:t>: Analysis of soil nutrient levels and recommendations for soil</a:t>
            </a:r>
          </a:p>
          <a:p>
            <a:pPr algn="l">
              <a:lnSpc>
                <a:spcPts val="3632"/>
              </a:lnSpc>
            </a:pPr>
            <a:r>
              <a:rPr lang="en-US" sz="2594">
                <a:solidFill>
                  <a:srgbClr val="487307"/>
                </a:solidFill>
                <a:latin typeface="Poppins"/>
                <a:ea typeface="Poppins"/>
                <a:cs typeface="Poppins"/>
                <a:sym typeface="Poppins"/>
              </a:rPr>
              <a:t>enhancement.</a:t>
            </a:r>
          </a:p>
          <a:p>
            <a:pPr algn="l">
              <a:lnSpc>
                <a:spcPts val="3632"/>
              </a:lnSpc>
            </a:pPr>
            <a:r>
              <a:rPr lang="en-US" sz="2594">
                <a:solidFill>
                  <a:srgbClr val="487307"/>
                </a:solidFill>
                <a:latin typeface="Poppins"/>
                <a:ea typeface="Poppins"/>
                <a:cs typeface="Poppins"/>
                <a:sym typeface="Poppins"/>
              </a:rPr>
              <a:t> </a:t>
            </a:r>
            <a:r>
              <a:rPr lang="en-US" sz="2594" b="true">
                <a:solidFill>
                  <a:srgbClr val="487307"/>
                </a:solidFill>
                <a:latin typeface="Poppins Bold"/>
                <a:ea typeface="Poppins Bold"/>
                <a:cs typeface="Poppins Bold"/>
                <a:sym typeface="Poppins Bold"/>
              </a:rPr>
              <a:t>Precision Farming</a:t>
            </a:r>
            <a:r>
              <a:rPr lang="en-US" sz="2594">
                <a:solidFill>
                  <a:srgbClr val="487307"/>
                </a:solidFill>
                <a:latin typeface="Poppins"/>
                <a:ea typeface="Poppins"/>
                <a:cs typeface="Poppins"/>
                <a:sym typeface="Poppins"/>
              </a:rPr>
              <a:t>: Use of satellite imagery and sensors to monitor crop health, water levels,</a:t>
            </a:r>
          </a:p>
          <a:p>
            <a:pPr algn="l">
              <a:lnSpc>
                <a:spcPts val="3632"/>
              </a:lnSpc>
            </a:pPr>
            <a:r>
              <a:rPr lang="en-US" sz="2594">
                <a:solidFill>
                  <a:srgbClr val="487307"/>
                </a:solidFill>
                <a:latin typeface="Poppins"/>
                <a:ea typeface="Poppins"/>
                <a:cs typeface="Poppins"/>
                <a:sym typeface="Poppins"/>
              </a:rPr>
              <a:t>and optimize inputs.</a:t>
            </a:r>
          </a:p>
          <a:p>
            <a:pPr algn="l">
              <a:lnSpc>
                <a:spcPts val="3632"/>
              </a:lnSpc>
            </a:pPr>
            <a:r>
              <a:rPr lang="en-US" sz="2594">
                <a:solidFill>
                  <a:srgbClr val="487307"/>
                </a:solidFill>
                <a:latin typeface="Poppins"/>
                <a:ea typeface="Poppins"/>
                <a:cs typeface="Poppins"/>
                <a:sym typeface="Poppins"/>
              </a:rPr>
              <a:t> </a:t>
            </a:r>
            <a:r>
              <a:rPr lang="en-US" sz="2594" b="true">
                <a:solidFill>
                  <a:srgbClr val="487307"/>
                </a:solidFill>
                <a:latin typeface="Poppins Bold"/>
                <a:ea typeface="Poppins Bold"/>
                <a:cs typeface="Poppins Bold"/>
                <a:sym typeface="Poppins Bold"/>
              </a:rPr>
              <a:t>Pest and Disease Control</a:t>
            </a:r>
            <a:r>
              <a:rPr lang="en-US" sz="2594">
                <a:solidFill>
                  <a:srgbClr val="487307"/>
                </a:solidFill>
                <a:latin typeface="Poppins"/>
                <a:ea typeface="Poppins"/>
                <a:cs typeface="Poppins"/>
                <a:sym typeface="Poppins"/>
              </a:rPr>
              <a:t>: Early detection of pests and diseases using AI-based applications</a:t>
            </a:r>
          </a:p>
          <a:p>
            <a:pPr algn="l">
              <a:lnSpc>
                <a:spcPts val="3632"/>
              </a:lnSpc>
            </a:pPr>
            <a:r>
              <a:rPr lang="en-US" sz="2594">
                <a:solidFill>
                  <a:srgbClr val="487307"/>
                </a:solidFill>
                <a:latin typeface="Poppins"/>
                <a:ea typeface="Poppins"/>
                <a:cs typeface="Poppins"/>
                <a:sym typeface="Poppins"/>
              </a:rPr>
              <a:t>and drones.</a:t>
            </a:r>
          </a:p>
          <a:p>
            <a:pPr algn="l">
              <a:lnSpc>
                <a:spcPts val="3632"/>
              </a:lnSpc>
            </a:pPr>
            <a:r>
              <a:rPr lang="en-US" sz="2594">
                <a:solidFill>
                  <a:srgbClr val="487307"/>
                </a:solidFill>
                <a:latin typeface="Poppins"/>
                <a:ea typeface="Poppins"/>
                <a:cs typeface="Poppins"/>
                <a:sym typeface="Poppins"/>
              </a:rPr>
              <a:t> </a:t>
            </a:r>
            <a:r>
              <a:rPr lang="en-US" sz="2594" b="true">
                <a:solidFill>
                  <a:srgbClr val="487307"/>
                </a:solidFill>
                <a:latin typeface="Poppins Bold"/>
                <a:ea typeface="Poppins Bold"/>
                <a:cs typeface="Poppins Bold"/>
                <a:sym typeface="Poppins Bold"/>
              </a:rPr>
              <a:t>Water Management Solutions</a:t>
            </a:r>
            <a:r>
              <a:rPr lang="en-US" sz="2594">
                <a:solidFill>
                  <a:srgbClr val="487307"/>
                </a:solidFill>
                <a:latin typeface="Poppins"/>
                <a:ea typeface="Poppins"/>
                <a:cs typeface="Poppins"/>
                <a:sym typeface="Poppins"/>
              </a:rPr>
              <a:t>: Implementation of drip irrigation and smart water usage</a:t>
            </a:r>
          </a:p>
          <a:p>
            <a:pPr algn="l">
              <a:lnSpc>
                <a:spcPts val="3632"/>
              </a:lnSpc>
            </a:pPr>
            <a:r>
              <a:rPr lang="en-US" sz="2594">
                <a:solidFill>
                  <a:srgbClr val="487307"/>
                </a:solidFill>
                <a:latin typeface="Poppins"/>
                <a:ea typeface="Poppins"/>
                <a:cs typeface="Poppins"/>
                <a:sym typeface="Poppins"/>
              </a:rPr>
              <a:t>systems.</a:t>
            </a:r>
          </a:p>
          <a:p>
            <a:pPr algn="l">
              <a:lnSpc>
                <a:spcPts val="3632"/>
              </a:lnSpc>
            </a:pPr>
            <a:r>
              <a:rPr lang="en-US" sz="2594">
                <a:solidFill>
                  <a:srgbClr val="487307"/>
                </a:solidFill>
                <a:latin typeface="Poppins"/>
                <a:ea typeface="Poppins"/>
                <a:cs typeface="Poppins"/>
                <a:sym typeface="Poppins"/>
              </a:rPr>
              <a:t> </a:t>
            </a:r>
            <a:r>
              <a:rPr lang="en-US" sz="2594" b="true">
                <a:solidFill>
                  <a:srgbClr val="487307"/>
                </a:solidFill>
                <a:latin typeface="Poppins Bold"/>
                <a:ea typeface="Poppins Bold"/>
                <a:cs typeface="Poppins Bold"/>
                <a:sym typeface="Poppins Bold"/>
              </a:rPr>
              <a:t>Training &amp;amp; Support</a:t>
            </a:r>
            <a:r>
              <a:rPr lang="en-US" sz="2594">
                <a:solidFill>
                  <a:srgbClr val="487307"/>
                </a:solidFill>
                <a:latin typeface="Poppins"/>
                <a:ea typeface="Poppins"/>
                <a:cs typeface="Poppins"/>
                <a:sym typeface="Poppins"/>
              </a:rPr>
              <a:t>: On-field and online training programs for farmers to adopt best</a:t>
            </a:r>
          </a:p>
          <a:p>
            <a:pPr algn="l">
              <a:lnSpc>
                <a:spcPts val="3632"/>
              </a:lnSpc>
            </a:pPr>
            <a:r>
              <a:rPr lang="en-US" sz="2594">
                <a:solidFill>
                  <a:srgbClr val="487307"/>
                </a:solidFill>
                <a:latin typeface="Poppins"/>
                <a:ea typeface="Poppins"/>
                <a:cs typeface="Poppins"/>
                <a:sym typeface="Poppins"/>
              </a:rPr>
              <a:t>practices in farming.</a:t>
            </a:r>
          </a:p>
          <a:p>
            <a:pPr algn="l">
              <a:lnSpc>
                <a:spcPts val="3632"/>
              </a:lnSpc>
            </a:pPr>
            <a:r>
              <a:rPr lang="en-US" sz="2594">
                <a:solidFill>
                  <a:srgbClr val="487307"/>
                </a:solidFill>
                <a:latin typeface="Poppins"/>
                <a:ea typeface="Poppins"/>
                <a:cs typeface="Poppins"/>
                <a:sym typeface="Poppins"/>
              </a:rPr>
              <a:t> </a:t>
            </a:r>
            <a:r>
              <a:rPr lang="en-US" sz="2594" b="true">
                <a:solidFill>
                  <a:srgbClr val="487307"/>
                </a:solidFill>
                <a:latin typeface="Poppins Bold"/>
                <a:ea typeface="Poppins Bold"/>
                <a:cs typeface="Poppins Bold"/>
                <a:sym typeface="Poppins Bold"/>
              </a:rPr>
              <a:t>Precision Farming:</a:t>
            </a:r>
            <a:r>
              <a:rPr lang="en-US" sz="2594">
                <a:solidFill>
                  <a:srgbClr val="487307"/>
                </a:solidFill>
                <a:latin typeface="Poppins"/>
                <a:ea typeface="Poppins"/>
                <a:cs typeface="Poppins"/>
                <a:sym typeface="Poppins"/>
              </a:rPr>
              <a:t> Use of satellite imagery and sensors to monitor crop health, water levels,</a:t>
            </a:r>
          </a:p>
          <a:p>
            <a:pPr algn="l">
              <a:lnSpc>
                <a:spcPts val="3632"/>
              </a:lnSpc>
              <a:spcBef>
                <a:spcPct val="0"/>
              </a:spcBef>
            </a:pPr>
            <a:r>
              <a:rPr lang="en-US" sz="2594">
                <a:solidFill>
                  <a:srgbClr val="487307"/>
                </a:solidFill>
                <a:latin typeface="Poppins"/>
                <a:ea typeface="Poppins"/>
                <a:cs typeface="Poppins"/>
                <a:sym typeface="Poppins"/>
              </a:rPr>
              <a:t>and optimize inputs.</a:t>
            </a:r>
          </a:p>
        </p:txBody>
      </p:sp>
      <p:sp>
        <p:nvSpPr>
          <p:cNvPr name="TextBox 14" id="14"/>
          <p:cNvSpPr txBox="true"/>
          <p:nvPr/>
        </p:nvSpPr>
        <p:spPr>
          <a:xfrm rot="0">
            <a:off x="16875392" y="8772777"/>
            <a:ext cx="767816" cy="601947"/>
          </a:xfrm>
          <a:prstGeom prst="rect">
            <a:avLst/>
          </a:prstGeom>
        </p:spPr>
        <p:txBody>
          <a:bodyPr anchor="t" rtlCol="false" tIns="0" lIns="0" bIns="0" rIns="0">
            <a:spAutoFit/>
          </a:bodyPr>
          <a:lstStyle/>
          <a:p>
            <a:pPr algn="l">
              <a:lnSpc>
                <a:spcPts val="5008"/>
              </a:lnSpc>
              <a:spcBef>
                <a:spcPct val="0"/>
              </a:spcBef>
            </a:pPr>
            <a:r>
              <a:rPr lang="en-US" b="true" sz="3577">
                <a:solidFill>
                  <a:srgbClr val="487307"/>
                </a:solidFill>
                <a:latin typeface="Garet Bold"/>
                <a:ea typeface="Garet Bold"/>
                <a:cs typeface="Garet Bold"/>
                <a:sym typeface="Garet Bold"/>
              </a:rPr>
              <a:t>08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0" y="-559467"/>
            <a:ext cx="1417831" cy="11600565"/>
            <a:chOff x="0" y="0"/>
            <a:chExt cx="373421" cy="3055293"/>
          </a:xfrm>
        </p:grpSpPr>
        <p:sp>
          <p:nvSpPr>
            <p:cNvPr name="Freeform 3" id="3"/>
            <p:cNvSpPr/>
            <p:nvPr/>
          </p:nvSpPr>
          <p:spPr>
            <a:xfrm flipH="false" flipV="false" rot="0">
              <a:off x="0" y="0"/>
              <a:ext cx="373421" cy="3055293"/>
            </a:xfrm>
            <a:custGeom>
              <a:avLst/>
              <a:gdLst/>
              <a:ahLst/>
              <a:cxnLst/>
              <a:rect r="r" b="b" t="t" l="l"/>
              <a:pathLst>
                <a:path h="3055293" w="373421">
                  <a:moveTo>
                    <a:pt x="38223" y="0"/>
                  </a:moveTo>
                  <a:lnTo>
                    <a:pt x="335198" y="0"/>
                  </a:lnTo>
                  <a:cubicBezTo>
                    <a:pt x="356308" y="0"/>
                    <a:pt x="373421" y="17113"/>
                    <a:pt x="373421" y="38223"/>
                  </a:cubicBezTo>
                  <a:lnTo>
                    <a:pt x="373421" y="3017070"/>
                  </a:lnTo>
                  <a:cubicBezTo>
                    <a:pt x="373421" y="3038180"/>
                    <a:pt x="356308" y="3055293"/>
                    <a:pt x="335198" y="3055293"/>
                  </a:cubicBezTo>
                  <a:lnTo>
                    <a:pt x="38223" y="3055293"/>
                  </a:lnTo>
                  <a:cubicBezTo>
                    <a:pt x="17113" y="3055293"/>
                    <a:pt x="0" y="3038180"/>
                    <a:pt x="0" y="3017070"/>
                  </a:cubicBezTo>
                  <a:lnTo>
                    <a:pt x="0" y="38223"/>
                  </a:lnTo>
                  <a:cubicBezTo>
                    <a:pt x="0" y="17113"/>
                    <a:pt x="17113" y="0"/>
                    <a:pt x="38223" y="0"/>
                  </a:cubicBezTo>
                  <a:close/>
                </a:path>
              </a:pathLst>
            </a:custGeom>
            <a:solidFill>
              <a:srgbClr val="EB9837"/>
            </a:solidFill>
            <a:ln cap="sq">
              <a:noFill/>
              <a:prstDash val="solid"/>
              <a:miter/>
            </a:ln>
          </p:spPr>
        </p:sp>
        <p:sp>
          <p:nvSpPr>
            <p:cNvPr name="TextBox 4" id="4"/>
            <p:cNvSpPr txBox="true"/>
            <p:nvPr/>
          </p:nvSpPr>
          <p:spPr>
            <a:xfrm>
              <a:off x="0" y="-38100"/>
              <a:ext cx="373421" cy="309339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03029"/>
            <a:ext cx="8461673" cy="10597860"/>
            <a:chOff x="0" y="0"/>
            <a:chExt cx="749799" cy="939089"/>
          </a:xfrm>
        </p:grpSpPr>
        <p:sp>
          <p:nvSpPr>
            <p:cNvPr name="Freeform 6" id="6"/>
            <p:cNvSpPr/>
            <p:nvPr/>
          </p:nvSpPr>
          <p:spPr>
            <a:xfrm flipH="false" flipV="false" rot="0">
              <a:off x="0" y="0"/>
              <a:ext cx="749799" cy="939089"/>
            </a:xfrm>
            <a:custGeom>
              <a:avLst/>
              <a:gdLst/>
              <a:ahLst/>
              <a:cxnLst/>
              <a:rect r="r" b="b" t="t" l="l"/>
              <a:pathLst>
                <a:path h="939089" w="749799">
                  <a:moveTo>
                    <a:pt x="0" y="0"/>
                  </a:moveTo>
                  <a:lnTo>
                    <a:pt x="749799" y="0"/>
                  </a:lnTo>
                  <a:lnTo>
                    <a:pt x="749799" y="939089"/>
                  </a:lnTo>
                  <a:lnTo>
                    <a:pt x="0" y="939089"/>
                  </a:lnTo>
                  <a:close/>
                </a:path>
              </a:pathLst>
            </a:custGeom>
            <a:blipFill>
              <a:blip r:embed="rId2"/>
              <a:stretch>
                <a:fillRect l="-12622" t="0" r="-12622" b="0"/>
              </a:stretch>
            </a:blipFill>
            <a:ln cap="sq">
              <a:noFill/>
              <a:prstDash val="solid"/>
              <a:miter/>
            </a:ln>
          </p:spPr>
        </p:sp>
      </p:grpSp>
      <p:sp>
        <p:nvSpPr>
          <p:cNvPr name="Freeform 7" id="7"/>
          <p:cNvSpPr/>
          <p:nvPr/>
        </p:nvSpPr>
        <p:spPr>
          <a:xfrm flipH="false" flipV="false" rot="0">
            <a:off x="15550974" y="922869"/>
            <a:ext cx="307387" cy="589070"/>
          </a:xfrm>
          <a:custGeom>
            <a:avLst/>
            <a:gdLst/>
            <a:ahLst/>
            <a:cxnLst/>
            <a:rect r="r" b="b" t="t" l="l"/>
            <a:pathLst>
              <a:path h="589070" w="307387">
                <a:moveTo>
                  <a:pt x="0" y="0"/>
                </a:moveTo>
                <a:lnTo>
                  <a:pt x="307387" y="0"/>
                </a:lnTo>
                <a:lnTo>
                  <a:pt x="307387" y="589070"/>
                </a:lnTo>
                <a:lnTo>
                  <a:pt x="0" y="5890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955248" y="2730866"/>
            <a:ext cx="6848337" cy="2082128"/>
          </a:xfrm>
          <a:prstGeom prst="rect">
            <a:avLst/>
          </a:prstGeom>
        </p:spPr>
        <p:txBody>
          <a:bodyPr anchor="t" rtlCol="false" tIns="0" lIns="0" bIns="0" rIns="0">
            <a:spAutoFit/>
          </a:bodyPr>
          <a:lstStyle/>
          <a:p>
            <a:pPr algn="l">
              <a:lnSpc>
                <a:spcPts val="7904"/>
              </a:lnSpc>
            </a:pPr>
            <a:r>
              <a:rPr lang="en-US" sz="8498" b="true">
                <a:solidFill>
                  <a:srgbClr val="487307"/>
                </a:solidFill>
                <a:latin typeface="Garet Bold"/>
                <a:ea typeface="Garet Bold"/>
                <a:cs typeface="Garet Bold"/>
                <a:sym typeface="Garet Bold"/>
              </a:rPr>
              <a:t>Quality Assurance</a:t>
            </a:r>
          </a:p>
        </p:txBody>
      </p:sp>
      <p:sp>
        <p:nvSpPr>
          <p:cNvPr name="TextBox 9" id="9"/>
          <p:cNvSpPr txBox="true"/>
          <p:nvPr/>
        </p:nvSpPr>
        <p:spPr>
          <a:xfrm rot="0">
            <a:off x="10088840" y="5038750"/>
            <a:ext cx="5615828" cy="2865570"/>
          </a:xfrm>
          <a:prstGeom prst="rect">
            <a:avLst/>
          </a:prstGeom>
        </p:spPr>
        <p:txBody>
          <a:bodyPr anchor="t" rtlCol="false" tIns="0" lIns="0" bIns="0" rIns="0">
            <a:spAutoFit/>
          </a:bodyPr>
          <a:lstStyle/>
          <a:p>
            <a:pPr algn="l">
              <a:lnSpc>
                <a:spcPts val="3230"/>
              </a:lnSpc>
              <a:spcBef>
                <a:spcPct val="0"/>
              </a:spcBef>
            </a:pPr>
            <a:r>
              <a:rPr lang="en-US" sz="2307">
                <a:solidFill>
                  <a:srgbClr val="487307"/>
                </a:solidFill>
                <a:latin typeface="Poppins"/>
                <a:ea typeface="Poppins"/>
                <a:cs typeface="Poppins"/>
                <a:sym typeface="Poppins"/>
              </a:rPr>
              <a:t>We prioritize quality assurance at every stage of the production process, from seed selection to harvesting and packaging. Our stringent quality control measures ensure that only the finest products reach our customers.</a:t>
            </a:r>
          </a:p>
        </p:txBody>
      </p:sp>
      <p:grpSp>
        <p:nvGrpSpPr>
          <p:cNvPr name="Group 10" id="10"/>
          <p:cNvGrpSpPr/>
          <p:nvPr/>
        </p:nvGrpSpPr>
        <p:grpSpPr>
          <a:xfrm rot="0">
            <a:off x="-2140420" y="-448598"/>
            <a:ext cx="3938179" cy="2220712"/>
            <a:chOff x="0" y="0"/>
            <a:chExt cx="1037216" cy="584879"/>
          </a:xfrm>
        </p:grpSpPr>
        <p:sp>
          <p:nvSpPr>
            <p:cNvPr name="Freeform 11" id="11"/>
            <p:cNvSpPr/>
            <p:nvPr/>
          </p:nvSpPr>
          <p:spPr>
            <a:xfrm flipH="false" flipV="false" rot="0">
              <a:off x="0" y="0"/>
              <a:ext cx="1037216" cy="584879"/>
            </a:xfrm>
            <a:custGeom>
              <a:avLst/>
              <a:gdLst/>
              <a:ahLst/>
              <a:cxnLst/>
              <a:rect r="r" b="b" t="t" l="l"/>
              <a:pathLst>
                <a:path h="584879" w="1037216">
                  <a:moveTo>
                    <a:pt x="0" y="0"/>
                  </a:moveTo>
                  <a:lnTo>
                    <a:pt x="1037216" y="0"/>
                  </a:lnTo>
                  <a:lnTo>
                    <a:pt x="1037216" y="584879"/>
                  </a:lnTo>
                  <a:lnTo>
                    <a:pt x="0" y="584879"/>
                  </a:lnTo>
                  <a:close/>
                </a:path>
              </a:pathLst>
            </a:custGeom>
            <a:solidFill>
              <a:srgbClr val="487307"/>
            </a:solidFill>
          </p:spPr>
        </p:sp>
        <p:sp>
          <p:nvSpPr>
            <p:cNvPr name="TextBox 12" id="12"/>
            <p:cNvSpPr txBox="true"/>
            <p:nvPr/>
          </p:nvSpPr>
          <p:spPr>
            <a:xfrm>
              <a:off x="0" y="-38100"/>
              <a:ext cx="1037216" cy="622979"/>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89972" y="913910"/>
            <a:ext cx="767816" cy="601947"/>
          </a:xfrm>
          <a:prstGeom prst="rect">
            <a:avLst/>
          </a:prstGeom>
        </p:spPr>
        <p:txBody>
          <a:bodyPr anchor="t" rtlCol="false" tIns="0" lIns="0" bIns="0" rIns="0">
            <a:spAutoFit/>
          </a:bodyPr>
          <a:lstStyle/>
          <a:p>
            <a:pPr algn="l">
              <a:lnSpc>
                <a:spcPts val="5008"/>
              </a:lnSpc>
              <a:spcBef>
                <a:spcPct val="0"/>
              </a:spcBef>
            </a:pPr>
            <a:r>
              <a:rPr lang="en-US" b="true" sz="3577">
                <a:solidFill>
                  <a:srgbClr val="FFFCF3"/>
                </a:solidFill>
                <a:latin typeface="Garet Bold"/>
                <a:ea typeface="Garet Bold"/>
                <a:cs typeface="Garet Bold"/>
                <a:sym typeface="Garet Bold"/>
              </a:rPr>
              <a:t>06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136355" y="2108844"/>
            <a:ext cx="4961174" cy="7414378"/>
            <a:chOff x="0" y="0"/>
            <a:chExt cx="1306647" cy="1952758"/>
          </a:xfrm>
        </p:grpSpPr>
        <p:sp>
          <p:nvSpPr>
            <p:cNvPr name="Freeform 4" id="4"/>
            <p:cNvSpPr/>
            <p:nvPr/>
          </p:nvSpPr>
          <p:spPr>
            <a:xfrm flipH="false" flipV="false" rot="0">
              <a:off x="0" y="0"/>
              <a:ext cx="1306647" cy="1952758"/>
            </a:xfrm>
            <a:custGeom>
              <a:avLst/>
              <a:gdLst/>
              <a:ahLst/>
              <a:cxnLst/>
              <a:rect r="r" b="b" t="t" l="l"/>
              <a:pathLst>
                <a:path h="1952758" w="1306647">
                  <a:moveTo>
                    <a:pt x="42134" y="0"/>
                  </a:moveTo>
                  <a:lnTo>
                    <a:pt x="1264513" y="0"/>
                  </a:lnTo>
                  <a:cubicBezTo>
                    <a:pt x="1275688" y="0"/>
                    <a:pt x="1286405" y="4439"/>
                    <a:pt x="1294306" y="12341"/>
                  </a:cubicBezTo>
                  <a:cubicBezTo>
                    <a:pt x="1302208" y="20242"/>
                    <a:pt x="1306647" y="30959"/>
                    <a:pt x="1306647" y="42134"/>
                  </a:cubicBezTo>
                  <a:lnTo>
                    <a:pt x="1306647" y="1910624"/>
                  </a:lnTo>
                  <a:cubicBezTo>
                    <a:pt x="1306647" y="1921799"/>
                    <a:pt x="1302208" y="1932516"/>
                    <a:pt x="1294306" y="1940417"/>
                  </a:cubicBezTo>
                  <a:cubicBezTo>
                    <a:pt x="1286405" y="1948319"/>
                    <a:pt x="1275688" y="1952758"/>
                    <a:pt x="1264513" y="1952758"/>
                  </a:cubicBezTo>
                  <a:lnTo>
                    <a:pt x="42134" y="1952758"/>
                  </a:lnTo>
                  <a:cubicBezTo>
                    <a:pt x="30959" y="1952758"/>
                    <a:pt x="20242" y="1948319"/>
                    <a:pt x="12341" y="1940417"/>
                  </a:cubicBezTo>
                  <a:cubicBezTo>
                    <a:pt x="4439" y="1932516"/>
                    <a:pt x="0" y="1921799"/>
                    <a:pt x="0" y="1910624"/>
                  </a:cubicBezTo>
                  <a:lnTo>
                    <a:pt x="0" y="42134"/>
                  </a:lnTo>
                  <a:cubicBezTo>
                    <a:pt x="0" y="30959"/>
                    <a:pt x="4439" y="20242"/>
                    <a:pt x="12341" y="12341"/>
                  </a:cubicBezTo>
                  <a:cubicBezTo>
                    <a:pt x="20242" y="4439"/>
                    <a:pt x="30959" y="0"/>
                    <a:pt x="42134" y="0"/>
                  </a:cubicBezTo>
                  <a:close/>
                </a:path>
              </a:pathLst>
            </a:custGeom>
            <a:solidFill>
              <a:srgbClr val="487307"/>
            </a:solidFill>
            <a:ln w="38100" cap="rnd">
              <a:solidFill>
                <a:srgbClr val="FFFFFF"/>
              </a:solidFill>
              <a:prstDash val="solid"/>
              <a:round/>
            </a:ln>
          </p:spPr>
        </p:sp>
        <p:sp>
          <p:nvSpPr>
            <p:cNvPr name="TextBox 5" id="5"/>
            <p:cNvSpPr txBox="true"/>
            <p:nvPr/>
          </p:nvSpPr>
          <p:spPr>
            <a:xfrm>
              <a:off x="0" y="-38100"/>
              <a:ext cx="1306647" cy="19908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45375" y="2108844"/>
            <a:ext cx="4961174" cy="7414378"/>
            <a:chOff x="0" y="0"/>
            <a:chExt cx="1306647" cy="1952758"/>
          </a:xfrm>
        </p:grpSpPr>
        <p:sp>
          <p:nvSpPr>
            <p:cNvPr name="Freeform 7" id="7"/>
            <p:cNvSpPr/>
            <p:nvPr/>
          </p:nvSpPr>
          <p:spPr>
            <a:xfrm flipH="false" flipV="false" rot="0">
              <a:off x="0" y="0"/>
              <a:ext cx="1306647" cy="1952758"/>
            </a:xfrm>
            <a:custGeom>
              <a:avLst/>
              <a:gdLst/>
              <a:ahLst/>
              <a:cxnLst/>
              <a:rect r="r" b="b" t="t" l="l"/>
              <a:pathLst>
                <a:path h="1952758" w="1306647">
                  <a:moveTo>
                    <a:pt x="42134" y="0"/>
                  </a:moveTo>
                  <a:lnTo>
                    <a:pt x="1264513" y="0"/>
                  </a:lnTo>
                  <a:cubicBezTo>
                    <a:pt x="1275688" y="0"/>
                    <a:pt x="1286405" y="4439"/>
                    <a:pt x="1294306" y="12341"/>
                  </a:cubicBezTo>
                  <a:cubicBezTo>
                    <a:pt x="1302208" y="20242"/>
                    <a:pt x="1306647" y="30959"/>
                    <a:pt x="1306647" y="42134"/>
                  </a:cubicBezTo>
                  <a:lnTo>
                    <a:pt x="1306647" y="1910624"/>
                  </a:lnTo>
                  <a:cubicBezTo>
                    <a:pt x="1306647" y="1921799"/>
                    <a:pt x="1302208" y="1932516"/>
                    <a:pt x="1294306" y="1940417"/>
                  </a:cubicBezTo>
                  <a:cubicBezTo>
                    <a:pt x="1286405" y="1948319"/>
                    <a:pt x="1275688" y="1952758"/>
                    <a:pt x="1264513" y="1952758"/>
                  </a:cubicBezTo>
                  <a:lnTo>
                    <a:pt x="42134" y="1952758"/>
                  </a:lnTo>
                  <a:cubicBezTo>
                    <a:pt x="30959" y="1952758"/>
                    <a:pt x="20242" y="1948319"/>
                    <a:pt x="12341" y="1940417"/>
                  </a:cubicBezTo>
                  <a:cubicBezTo>
                    <a:pt x="4439" y="1932516"/>
                    <a:pt x="0" y="1921799"/>
                    <a:pt x="0" y="1910624"/>
                  </a:cubicBezTo>
                  <a:lnTo>
                    <a:pt x="0" y="42134"/>
                  </a:lnTo>
                  <a:cubicBezTo>
                    <a:pt x="0" y="30959"/>
                    <a:pt x="4439" y="20242"/>
                    <a:pt x="12341" y="12341"/>
                  </a:cubicBezTo>
                  <a:cubicBezTo>
                    <a:pt x="20242" y="4439"/>
                    <a:pt x="30959" y="0"/>
                    <a:pt x="42134" y="0"/>
                  </a:cubicBezTo>
                  <a:close/>
                </a:path>
              </a:pathLst>
            </a:custGeom>
            <a:solidFill>
              <a:srgbClr val="133D31"/>
            </a:solidFill>
            <a:ln w="38100" cap="rnd">
              <a:solidFill>
                <a:srgbClr val="FFFFFF"/>
              </a:solidFill>
              <a:prstDash val="solid"/>
              <a:round/>
            </a:ln>
          </p:spPr>
        </p:sp>
        <p:sp>
          <p:nvSpPr>
            <p:cNvPr name="TextBox 8" id="8"/>
            <p:cNvSpPr txBox="true"/>
            <p:nvPr/>
          </p:nvSpPr>
          <p:spPr>
            <a:xfrm>
              <a:off x="0" y="-38100"/>
              <a:ext cx="1306647" cy="19908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190470" y="2108844"/>
            <a:ext cx="4961174" cy="7414378"/>
            <a:chOff x="0" y="0"/>
            <a:chExt cx="1306647" cy="1952758"/>
          </a:xfrm>
        </p:grpSpPr>
        <p:sp>
          <p:nvSpPr>
            <p:cNvPr name="Freeform 10" id="10"/>
            <p:cNvSpPr/>
            <p:nvPr/>
          </p:nvSpPr>
          <p:spPr>
            <a:xfrm flipH="false" flipV="false" rot="0">
              <a:off x="0" y="0"/>
              <a:ext cx="1306647" cy="1952758"/>
            </a:xfrm>
            <a:custGeom>
              <a:avLst/>
              <a:gdLst/>
              <a:ahLst/>
              <a:cxnLst/>
              <a:rect r="r" b="b" t="t" l="l"/>
              <a:pathLst>
                <a:path h="1952758" w="1306647">
                  <a:moveTo>
                    <a:pt x="42134" y="0"/>
                  </a:moveTo>
                  <a:lnTo>
                    <a:pt x="1264513" y="0"/>
                  </a:lnTo>
                  <a:cubicBezTo>
                    <a:pt x="1275688" y="0"/>
                    <a:pt x="1286405" y="4439"/>
                    <a:pt x="1294306" y="12341"/>
                  </a:cubicBezTo>
                  <a:cubicBezTo>
                    <a:pt x="1302208" y="20242"/>
                    <a:pt x="1306647" y="30959"/>
                    <a:pt x="1306647" y="42134"/>
                  </a:cubicBezTo>
                  <a:lnTo>
                    <a:pt x="1306647" y="1910624"/>
                  </a:lnTo>
                  <a:cubicBezTo>
                    <a:pt x="1306647" y="1921799"/>
                    <a:pt x="1302208" y="1932516"/>
                    <a:pt x="1294306" y="1940417"/>
                  </a:cubicBezTo>
                  <a:cubicBezTo>
                    <a:pt x="1286405" y="1948319"/>
                    <a:pt x="1275688" y="1952758"/>
                    <a:pt x="1264513" y="1952758"/>
                  </a:cubicBezTo>
                  <a:lnTo>
                    <a:pt x="42134" y="1952758"/>
                  </a:lnTo>
                  <a:cubicBezTo>
                    <a:pt x="30959" y="1952758"/>
                    <a:pt x="20242" y="1948319"/>
                    <a:pt x="12341" y="1940417"/>
                  </a:cubicBezTo>
                  <a:cubicBezTo>
                    <a:pt x="4439" y="1932516"/>
                    <a:pt x="0" y="1921799"/>
                    <a:pt x="0" y="1910624"/>
                  </a:cubicBezTo>
                  <a:lnTo>
                    <a:pt x="0" y="42134"/>
                  </a:lnTo>
                  <a:cubicBezTo>
                    <a:pt x="0" y="30959"/>
                    <a:pt x="4439" y="20242"/>
                    <a:pt x="12341" y="12341"/>
                  </a:cubicBezTo>
                  <a:cubicBezTo>
                    <a:pt x="20242" y="4439"/>
                    <a:pt x="30959" y="0"/>
                    <a:pt x="42134" y="0"/>
                  </a:cubicBezTo>
                  <a:close/>
                </a:path>
              </a:pathLst>
            </a:custGeom>
            <a:solidFill>
              <a:srgbClr val="487307"/>
            </a:solidFill>
            <a:ln w="38100" cap="rnd">
              <a:solidFill>
                <a:srgbClr val="FFFFFF"/>
              </a:solidFill>
              <a:prstDash val="solid"/>
              <a:round/>
            </a:ln>
          </p:spPr>
        </p:sp>
        <p:sp>
          <p:nvSpPr>
            <p:cNvPr name="TextBox 11" id="11"/>
            <p:cNvSpPr txBox="true"/>
            <p:nvPr/>
          </p:nvSpPr>
          <p:spPr>
            <a:xfrm>
              <a:off x="0" y="-38100"/>
              <a:ext cx="1306647" cy="199085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925425" y="-10088626"/>
            <a:ext cx="7713184" cy="12875374"/>
            <a:chOff x="0" y="0"/>
            <a:chExt cx="2031456" cy="3391045"/>
          </a:xfrm>
        </p:grpSpPr>
        <p:sp>
          <p:nvSpPr>
            <p:cNvPr name="Freeform 13" id="13"/>
            <p:cNvSpPr/>
            <p:nvPr/>
          </p:nvSpPr>
          <p:spPr>
            <a:xfrm flipH="false" flipV="false" rot="0">
              <a:off x="0" y="0"/>
              <a:ext cx="2031456" cy="3391045"/>
            </a:xfrm>
            <a:custGeom>
              <a:avLst/>
              <a:gdLst/>
              <a:ahLst/>
              <a:cxnLst/>
              <a:rect r="r" b="b" t="t" l="l"/>
              <a:pathLst>
                <a:path h="3391045" w="2031456">
                  <a:moveTo>
                    <a:pt x="48179" y="0"/>
                  </a:moveTo>
                  <a:lnTo>
                    <a:pt x="1983277" y="0"/>
                  </a:lnTo>
                  <a:cubicBezTo>
                    <a:pt x="1996055" y="0"/>
                    <a:pt x="2008310" y="5076"/>
                    <a:pt x="2017345" y="14111"/>
                  </a:cubicBezTo>
                  <a:cubicBezTo>
                    <a:pt x="2026380" y="23147"/>
                    <a:pt x="2031456" y="35401"/>
                    <a:pt x="2031456" y="48179"/>
                  </a:cubicBezTo>
                  <a:lnTo>
                    <a:pt x="2031456" y="3342866"/>
                  </a:lnTo>
                  <a:cubicBezTo>
                    <a:pt x="2031456" y="3355644"/>
                    <a:pt x="2026380" y="3367898"/>
                    <a:pt x="2017345" y="3376934"/>
                  </a:cubicBezTo>
                  <a:cubicBezTo>
                    <a:pt x="2008310" y="3385969"/>
                    <a:pt x="1996055" y="3391045"/>
                    <a:pt x="1983277" y="3391045"/>
                  </a:cubicBezTo>
                  <a:lnTo>
                    <a:pt x="48179" y="3391045"/>
                  </a:lnTo>
                  <a:cubicBezTo>
                    <a:pt x="35401" y="3391045"/>
                    <a:pt x="23147" y="3385969"/>
                    <a:pt x="14111" y="3376934"/>
                  </a:cubicBezTo>
                  <a:cubicBezTo>
                    <a:pt x="5076" y="3367898"/>
                    <a:pt x="0" y="3355644"/>
                    <a:pt x="0" y="3342866"/>
                  </a:cubicBezTo>
                  <a:lnTo>
                    <a:pt x="0" y="48179"/>
                  </a:lnTo>
                  <a:cubicBezTo>
                    <a:pt x="0" y="35401"/>
                    <a:pt x="5076" y="23147"/>
                    <a:pt x="14111" y="14111"/>
                  </a:cubicBezTo>
                  <a:cubicBezTo>
                    <a:pt x="23147" y="5076"/>
                    <a:pt x="35401" y="0"/>
                    <a:pt x="48179" y="0"/>
                  </a:cubicBezTo>
                  <a:close/>
                </a:path>
              </a:pathLst>
            </a:custGeom>
            <a:solidFill>
              <a:srgbClr val="E18417"/>
            </a:solidFill>
            <a:ln cap="rnd">
              <a:noFill/>
              <a:prstDash val="solid"/>
              <a:round/>
            </a:ln>
          </p:spPr>
        </p:sp>
        <p:sp>
          <p:nvSpPr>
            <p:cNvPr name="TextBox 14" id="14"/>
            <p:cNvSpPr txBox="true"/>
            <p:nvPr/>
          </p:nvSpPr>
          <p:spPr>
            <a:xfrm>
              <a:off x="0" y="-38100"/>
              <a:ext cx="2031456" cy="342914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5720348" y="496958"/>
            <a:ext cx="6123338" cy="1943424"/>
          </a:xfrm>
          <a:prstGeom prst="rect">
            <a:avLst/>
          </a:prstGeom>
        </p:spPr>
        <p:txBody>
          <a:bodyPr anchor="t" rtlCol="false" tIns="0" lIns="0" bIns="0" rIns="0">
            <a:spAutoFit/>
          </a:bodyPr>
          <a:lstStyle/>
          <a:p>
            <a:pPr algn="ctr">
              <a:lnSpc>
                <a:spcPts val="7425"/>
              </a:lnSpc>
            </a:pPr>
            <a:r>
              <a:rPr lang="en-US" b="true" sz="7984">
                <a:solidFill>
                  <a:srgbClr val="FFFAF5"/>
                </a:solidFill>
                <a:latin typeface="Garet Bold"/>
                <a:ea typeface="Garet Bold"/>
                <a:cs typeface="Garet Bold"/>
                <a:sym typeface="Garet Bold"/>
              </a:rPr>
              <a:t>Market Expansion</a:t>
            </a:r>
          </a:p>
        </p:txBody>
      </p:sp>
      <p:grpSp>
        <p:nvGrpSpPr>
          <p:cNvPr name="Group 16" id="16"/>
          <p:cNvGrpSpPr/>
          <p:nvPr/>
        </p:nvGrpSpPr>
        <p:grpSpPr>
          <a:xfrm rot="0">
            <a:off x="686701" y="8642566"/>
            <a:ext cx="1512262" cy="1231467"/>
            <a:chOff x="0" y="0"/>
            <a:chExt cx="398291" cy="324337"/>
          </a:xfrm>
        </p:grpSpPr>
        <p:sp>
          <p:nvSpPr>
            <p:cNvPr name="Freeform 17" id="17"/>
            <p:cNvSpPr/>
            <p:nvPr/>
          </p:nvSpPr>
          <p:spPr>
            <a:xfrm flipH="false" flipV="false" rot="0">
              <a:off x="0" y="0"/>
              <a:ext cx="398291" cy="324337"/>
            </a:xfrm>
            <a:custGeom>
              <a:avLst/>
              <a:gdLst/>
              <a:ahLst/>
              <a:cxnLst/>
              <a:rect r="r" b="b" t="t" l="l"/>
              <a:pathLst>
                <a:path h="324337" w="398291">
                  <a:moveTo>
                    <a:pt x="117747" y="0"/>
                  </a:moveTo>
                  <a:lnTo>
                    <a:pt x="280544" y="0"/>
                  </a:lnTo>
                  <a:cubicBezTo>
                    <a:pt x="345574" y="0"/>
                    <a:pt x="398291" y="52717"/>
                    <a:pt x="398291" y="117747"/>
                  </a:cubicBezTo>
                  <a:lnTo>
                    <a:pt x="398291" y="206590"/>
                  </a:lnTo>
                  <a:cubicBezTo>
                    <a:pt x="398291" y="271620"/>
                    <a:pt x="345574" y="324337"/>
                    <a:pt x="280544" y="324337"/>
                  </a:cubicBezTo>
                  <a:lnTo>
                    <a:pt x="117747" y="324337"/>
                  </a:lnTo>
                  <a:cubicBezTo>
                    <a:pt x="52717" y="324337"/>
                    <a:pt x="0" y="271620"/>
                    <a:pt x="0" y="206590"/>
                  </a:cubicBezTo>
                  <a:lnTo>
                    <a:pt x="0" y="117747"/>
                  </a:lnTo>
                  <a:cubicBezTo>
                    <a:pt x="0" y="52717"/>
                    <a:pt x="52717" y="0"/>
                    <a:pt x="117747" y="0"/>
                  </a:cubicBezTo>
                  <a:close/>
                </a:path>
              </a:pathLst>
            </a:custGeom>
            <a:solidFill>
              <a:srgbClr val="EB9837"/>
            </a:solidFill>
            <a:ln cap="rnd">
              <a:noFill/>
              <a:prstDash val="solid"/>
              <a:round/>
            </a:ln>
          </p:spPr>
        </p:sp>
        <p:sp>
          <p:nvSpPr>
            <p:cNvPr name="TextBox 18" id="18"/>
            <p:cNvSpPr txBox="true"/>
            <p:nvPr/>
          </p:nvSpPr>
          <p:spPr>
            <a:xfrm>
              <a:off x="0" y="-38100"/>
              <a:ext cx="398291" cy="362437"/>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284581" y="8642566"/>
            <a:ext cx="1512262" cy="1231467"/>
            <a:chOff x="0" y="0"/>
            <a:chExt cx="398291" cy="324337"/>
          </a:xfrm>
        </p:grpSpPr>
        <p:sp>
          <p:nvSpPr>
            <p:cNvPr name="Freeform 20" id="20"/>
            <p:cNvSpPr/>
            <p:nvPr/>
          </p:nvSpPr>
          <p:spPr>
            <a:xfrm flipH="false" flipV="false" rot="0">
              <a:off x="0" y="0"/>
              <a:ext cx="398291" cy="324337"/>
            </a:xfrm>
            <a:custGeom>
              <a:avLst/>
              <a:gdLst/>
              <a:ahLst/>
              <a:cxnLst/>
              <a:rect r="r" b="b" t="t" l="l"/>
              <a:pathLst>
                <a:path h="324337" w="398291">
                  <a:moveTo>
                    <a:pt x="117747" y="0"/>
                  </a:moveTo>
                  <a:lnTo>
                    <a:pt x="280544" y="0"/>
                  </a:lnTo>
                  <a:cubicBezTo>
                    <a:pt x="345574" y="0"/>
                    <a:pt x="398291" y="52717"/>
                    <a:pt x="398291" y="117747"/>
                  </a:cubicBezTo>
                  <a:lnTo>
                    <a:pt x="398291" y="206590"/>
                  </a:lnTo>
                  <a:cubicBezTo>
                    <a:pt x="398291" y="271620"/>
                    <a:pt x="345574" y="324337"/>
                    <a:pt x="280544" y="324337"/>
                  </a:cubicBezTo>
                  <a:lnTo>
                    <a:pt x="117747" y="324337"/>
                  </a:lnTo>
                  <a:cubicBezTo>
                    <a:pt x="52717" y="324337"/>
                    <a:pt x="0" y="271620"/>
                    <a:pt x="0" y="206590"/>
                  </a:cubicBezTo>
                  <a:lnTo>
                    <a:pt x="0" y="117747"/>
                  </a:lnTo>
                  <a:cubicBezTo>
                    <a:pt x="0" y="52717"/>
                    <a:pt x="52717" y="0"/>
                    <a:pt x="117747" y="0"/>
                  </a:cubicBezTo>
                  <a:close/>
                </a:path>
              </a:pathLst>
            </a:custGeom>
            <a:solidFill>
              <a:srgbClr val="EB9837"/>
            </a:solidFill>
            <a:ln cap="rnd">
              <a:noFill/>
              <a:prstDash val="solid"/>
              <a:round/>
            </a:ln>
          </p:spPr>
        </p:sp>
        <p:sp>
          <p:nvSpPr>
            <p:cNvPr name="TextBox 21" id="21"/>
            <p:cNvSpPr txBox="true"/>
            <p:nvPr/>
          </p:nvSpPr>
          <p:spPr>
            <a:xfrm>
              <a:off x="0" y="-38100"/>
              <a:ext cx="398291" cy="362437"/>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1697049" y="8642566"/>
            <a:ext cx="1512262" cy="1231467"/>
            <a:chOff x="0" y="0"/>
            <a:chExt cx="398291" cy="324337"/>
          </a:xfrm>
        </p:grpSpPr>
        <p:sp>
          <p:nvSpPr>
            <p:cNvPr name="Freeform 23" id="23"/>
            <p:cNvSpPr/>
            <p:nvPr/>
          </p:nvSpPr>
          <p:spPr>
            <a:xfrm flipH="false" flipV="false" rot="0">
              <a:off x="0" y="0"/>
              <a:ext cx="398291" cy="324337"/>
            </a:xfrm>
            <a:custGeom>
              <a:avLst/>
              <a:gdLst/>
              <a:ahLst/>
              <a:cxnLst/>
              <a:rect r="r" b="b" t="t" l="l"/>
              <a:pathLst>
                <a:path h="324337" w="398291">
                  <a:moveTo>
                    <a:pt x="117747" y="0"/>
                  </a:moveTo>
                  <a:lnTo>
                    <a:pt x="280544" y="0"/>
                  </a:lnTo>
                  <a:cubicBezTo>
                    <a:pt x="345574" y="0"/>
                    <a:pt x="398291" y="52717"/>
                    <a:pt x="398291" y="117747"/>
                  </a:cubicBezTo>
                  <a:lnTo>
                    <a:pt x="398291" y="206590"/>
                  </a:lnTo>
                  <a:cubicBezTo>
                    <a:pt x="398291" y="271620"/>
                    <a:pt x="345574" y="324337"/>
                    <a:pt x="280544" y="324337"/>
                  </a:cubicBezTo>
                  <a:lnTo>
                    <a:pt x="117747" y="324337"/>
                  </a:lnTo>
                  <a:cubicBezTo>
                    <a:pt x="52717" y="324337"/>
                    <a:pt x="0" y="271620"/>
                    <a:pt x="0" y="206590"/>
                  </a:cubicBezTo>
                  <a:lnTo>
                    <a:pt x="0" y="117747"/>
                  </a:lnTo>
                  <a:cubicBezTo>
                    <a:pt x="0" y="52717"/>
                    <a:pt x="52717" y="0"/>
                    <a:pt x="117747" y="0"/>
                  </a:cubicBezTo>
                  <a:close/>
                </a:path>
              </a:pathLst>
            </a:custGeom>
            <a:solidFill>
              <a:srgbClr val="EB9837"/>
            </a:solidFill>
            <a:ln cap="rnd">
              <a:noFill/>
              <a:prstDash val="solid"/>
              <a:round/>
            </a:ln>
          </p:spPr>
        </p:sp>
        <p:sp>
          <p:nvSpPr>
            <p:cNvPr name="TextBox 24" id="24"/>
            <p:cNvSpPr txBox="true"/>
            <p:nvPr/>
          </p:nvSpPr>
          <p:spPr>
            <a:xfrm>
              <a:off x="0" y="-38100"/>
              <a:ext cx="398291" cy="362437"/>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6875392" y="913910"/>
            <a:ext cx="767816" cy="601947"/>
          </a:xfrm>
          <a:prstGeom prst="rect">
            <a:avLst/>
          </a:prstGeom>
        </p:spPr>
        <p:txBody>
          <a:bodyPr anchor="t" rtlCol="false" tIns="0" lIns="0" bIns="0" rIns="0">
            <a:spAutoFit/>
          </a:bodyPr>
          <a:lstStyle/>
          <a:p>
            <a:pPr algn="l">
              <a:lnSpc>
                <a:spcPts val="5008"/>
              </a:lnSpc>
              <a:spcBef>
                <a:spcPct val="0"/>
              </a:spcBef>
            </a:pPr>
            <a:r>
              <a:rPr lang="en-US" b="true" sz="3577">
                <a:solidFill>
                  <a:srgbClr val="FFFCF3"/>
                </a:solidFill>
                <a:latin typeface="Garet Bold"/>
                <a:ea typeface="Garet Bold"/>
                <a:cs typeface="Garet Bold"/>
                <a:sym typeface="Garet Bold"/>
              </a:rPr>
              <a:t>07</a:t>
            </a:r>
          </a:p>
        </p:txBody>
      </p:sp>
      <p:sp>
        <p:nvSpPr>
          <p:cNvPr name="TextBox 26" id="26"/>
          <p:cNvSpPr txBox="true"/>
          <p:nvPr/>
        </p:nvSpPr>
        <p:spPr>
          <a:xfrm rot="0">
            <a:off x="2055659" y="3248273"/>
            <a:ext cx="3085904" cy="876738"/>
          </a:xfrm>
          <a:prstGeom prst="rect">
            <a:avLst/>
          </a:prstGeom>
        </p:spPr>
        <p:txBody>
          <a:bodyPr anchor="t" rtlCol="false" tIns="0" lIns="0" bIns="0" rIns="0">
            <a:spAutoFit/>
          </a:bodyPr>
          <a:lstStyle/>
          <a:p>
            <a:pPr algn="ctr">
              <a:lnSpc>
                <a:spcPts val="3370"/>
              </a:lnSpc>
            </a:pPr>
            <a:r>
              <a:rPr lang="en-US" b="true" sz="3623">
                <a:solidFill>
                  <a:srgbClr val="FFFAF5"/>
                </a:solidFill>
                <a:latin typeface="Garet Bold"/>
                <a:ea typeface="Garet Bold"/>
                <a:cs typeface="Garet Bold"/>
                <a:sym typeface="Garet Bold"/>
              </a:rPr>
              <a:t>Domestic Growth</a:t>
            </a:r>
          </a:p>
        </p:txBody>
      </p:sp>
      <p:sp>
        <p:nvSpPr>
          <p:cNvPr name="TextBox 27" id="27"/>
          <p:cNvSpPr txBox="true"/>
          <p:nvPr/>
        </p:nvSpPr>
        <p:spPr>
          <a:xfrm rot="0">
            <a:off x="7231196" y="3134341"/>
            <a:ext cx="3774560" cy="876738"/>
          </a:xfrm>
          <a:prstGeom prst="rect">
            <a:avLst/>
          </a:prstGeom>
        </p:spPr>
        <p:txBody>
          <a:bodyPr anchor="t" rtlCol="false" tIns="0" lIns="0" bIns="0" rIns="0">
            <a:spAutoFit/>
          </a:bodyPr>
          <a:lstStyle/>
          <a:p>
            <a:pPr algn="ctr">
              <a:lnSpc>
                <a:spcPts val="3370"/>
              </a:lnSpc>
            </a:pPr>
            <a:r>
              <a:rPr lang="en-US" b="true" sz="3623">
                <a:solidFill>
                  <a:srgbClr val="FFFAF5"/>
                </a:solidFill>
                <a:latin typeface="Garet Bold"/>
                <a:ea typeface="Garet Bold"/>
                <a:cs typeface="Garet Bold"/>
                <a:sym typeface="Garet Bold"/>
              </a:rPr>
              <a:t>International Expansion</a:t>
            </a:r>
          </a:p>
        </p:txBody>
      </p:sp>
      <p:sp>
        <p:nvSpPr>
          <p:cNvPr name="TextBox 28" id="28"/>
          <p:cNvSpPr txBox="true"/>
          <p:nvPr/>
        </p:nvSpPr>
        <p:spPr>
          <a:xfrm rot="0">
            <a:off x="1791938" y="4515536"/>
            <a:ext cx="3613345" cy="3977356"/>
          </a:xfrm>
          <a:prstGeom prst="rect">
            <a:avLst/>
          </a:prstGeom>
        </p:spPr>
        <p:txBody>
          <a:bodyPr anchor="t" rtlCol="false" tIns="0" lIns="0" bIns="0" rIns="0">
            <a:spAutoFit/>
          </a:bodyPr>
          <a:lstStyle/>
          <a:p>
            <a:pPr algn="ctr">
              <a:lnSpc>
                <a:spcPts val="2409"/>
              </a:lnSpc>
            </a:pPr>
            <a:r>
              <a:rPr lang="en-US" sz="2231">
                <a:solidFill>
                  <a:srgbClr val="FFFAF5"/>
                </a:solidFill>
                <a:latin typeface="Garet"/>
                <a:ea typeface="Garet"/>
                <a:cs typeface="Garet"/>
                <a:sym typeface="Garet"/>
              </a:rPr>
              <a:t>Agrotech aims to strengthen partnerships with retailers and distributors, leveraging targeted marketing strategies to increase brand visibility and capture a larger share of the domestic market. We tailor product offerings to meet evolving consumer demands.</a:t>
            </a:r>
          </a:p>
        </p:txBody>
      </p:sp>
      <p:sp>
        <p:nvSpPr>
          <p:cNvPr name="TextBox 29" id="29"/>
          <p:cNvSpPr txBox="true"/>
          <p:nvPr/>
        </p:nvSpPr>
        <p:spPr>
          <a:xfrm rot="0">
            <a:off x="7046168" y="4515536"/>
            <a:ext cx="3959589" cy="3672556"/>
          </a:xfrm>
          <a:prstGeom prst="rect">
            <a:avLst/>
          </a:prstGeom>
        </p:spPr>
        <p:txBody>
          <a:bodyPr anchor="t" rtlCol="false" tIns="0" lIns="0" bIns="0" rIns="0">
            <a:spAutoFit/>
          </a:bodyPr>
          <a:lstStyle/>
          <a:p>
            <a:pPr algn="ctr">
              <a:lnSpc>
                <a:spcPts val="2409"/>
              </a:lnSpc>
            </a:pPr>
            <a:r>
              <a:rPr lang="en-US" sz="2231">
                <a:solidFill>
                  <a:srgbClr val="FFFAF5"/>
                </a:solidFill>
                <a:latin typeface="Garet"/>
                <a:ea typeface="Garet"/>
                <a:cs typeface="Garet"/>
                <a:sym typeface="Garet"/>
              </a:rPr>
              <a:t>We conduct thorough market research to identify opportunities for expansion in key global markets. By establishing partnerships with local distributors and adhering to sustainability practices, we introduce our high-quality agricultural products to international consumers.</a:t>
            </a:r>
          </a:p>
        </p:txBody>
      </p:sp>
      <p:sp>
        <p:nvSpPr>
          <p:cNvPr name="TextBox 30" id="30"/>
          <p:cNvSpPr txBox="true"/>
          <p:nvPr/>
        </p:nvSpPr>
        <p:spPr>
          <a:xfrm rot="0">
            <a:off x="12763849" y="3248273"/>
            <a:ext cx="4058608" cy="876738"/>
          </a:xfrm>
          <a:prstGeom prst="rect">
            <a:avLst/>
          </a:prstGeom>
        </p:spPr>
        <p:txBody>
          <a:bodyPr anchor="t" rtlCol="false" tIns="0" lIns="0" bIns="0" rIns="0">
            <a:spAutoFit/>
          </a:bodyPr>
          <a:lstStyle/>
          <a:p>
            <a:pPr algn="ctr">
              <a:lnSpc>
                <a:spcPts val="3370"/>
              </a:lnSpc>
            </a:pPr>
            <a:r>
              <a:rPr lang="en-US" b="true" sz="3623">
                <a:solidFill>
                  <a:srgbClr val="FFFAF5"/>
                </a:solidFill>
                <a:latin typeface="Garet Bold"/>
                <a:ea typeface="Garet Bold"/>
                <a:cs typeface="Garet Bold"/>
                <a:sym typeface="Garet Bold"/>
              </a:rPr>
              <a:t>New Product Development</a:t>
            </a:r>
          </a:p>
        </p:txBody>
      </p:sp>
      <p:sp>
        <p:nvSpPr>
          <p:cNvPr name="TextBox 31" id="31"/>
          <p:cNvSpPr txBox="true"/>
          <p:nvPr/>
        </p:nvSpPr>
        <p:spPr>
          <a:xfrm rot="0">
            <a:off x="12763849" y="4547049"/>
            <a:ext cx="3959589" cy="3367756"/>
          </a:xfrm>
          <a:prstGeom prst="rect">
            <a:avLst/>
          </a:prstGeom>
        </p:spPr>
        <p:txBody>
          <a:bodyPr anchor="t" rtlCol="false" tIns="0" lIns="0" bIns="0" rIns="0">
            <a:spAutoFit/>
          </a:bodyPr>
          <a:lstStyle/>
          <a:p>
            <a:pPr algn="ctr">
              <a:lnSpc>
                <a:spcPts val="2409"/>
              </a:lnSpc>
            </a:pPr>
            <a:r>
              <a:rPr lang="en-US" sz="2231">
                <a:solidFill>
                  <a:srgbClr val="FFFAF5"/>
                </a:solidFill>
                <a:latin typeface="Garet"/>
                <a:ea typeface="Garet"/>
                <a:cs typeface="Garet"/>
                <a:sym typeface="Garet"/>
              </a:rPr>
              <a:t>Agrotech invests in innovative crop varieties to diversify our product portfolio and meet emerging consumer trends. Collaborating with agricultural experts, we create products that offer unique flavors, nutrition, and environmental resilience.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46988" y="395741"/>
            <a:ext cx="18966128" cy="9633740"/>
            <a:chOff x="0" y="0"/>
            <a:chExt cx="4995194" cy="2537281"/>
          </a:xfrm>
        </p:grpSpPr>
        <p:sp>
          <p:nvSpPr>
            <p:cNvPr name="Freeform 3" id="3"/>
            <p:cNvSpPr/>
            <p:nvPr/>
          </p:nvSpPr>
          <p:spPr>
            <a:xfrm flipH="false" flipV="false" rot="0">
              <a:off x="0" y="0"/>
              <a:ext cx="4995194" cy="2537281"/>
            </a:xfrm>
            <a:custGeom>
              <a:avLst/>
              <a:gdLst/>
              <a:ahLst/>
              <a:cxnLst/>
              <a:rect r="r" b="b" t="t" l="l"/>
              <a:pathLst>
                <a:path h="2537281" w="4995194">
                  <a:moveTo>
                    <a:pt x="0" y="0"/>
                  </a:moveTo>
                  <a:lnTo>
                    <a:pt x="4995194" y="0"/>
                  </a:lnTo>
                  <a:lnTo>
                    <a:pt x="4995194" y="2537281"/>
                  </a:lnTo>
                  <a:lnTo>
                    <a:pt x="0" y="2537281"/>
                  </a:lnTo>
                  <a:close/>
                </a:path>
              </a:pathLst>
            </a:custGeom>
            <a:solidFill>
              <a:srgbClr val="FFEEBF">
                <a:alpha val="26667"/>
              </a:srgbClr>
            </a:solidFill>
          </p:spPr>
        </p:sp>
        <p:sp>
          <p:nvSpPr>
            <p:cNvPr name="TextBox 4" id="4"/>
            <p:cNvSpPr txBox="true"/>
            <p:nvPr/>
          </p:nvSpPr>
          <p:spPr>
            <a:xfrm>
              <a:off x="0" y="-38100"/>
              <a:ext cx="4995194" cy="257538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83942" y="1701919"/>
            <a:ext cx="4029026" cy="402902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2"/>
              <a:stretch>
                <a:fillRect l="-25000" t="0" r="-25000" b="0"/>
              </a:stretch>
            </a:blipFill>
          </p:spPr>
        </p:sp>
      </p:grpSp>
      <p:grpSp>
        <p:nvGrpSpPr>
          <p:cNvPr name="Group 7" id="7"/>
          <p:cNvGrpSpPr/>
          <p:nvPr/>
        </p:nvGrpSpPr>
        <p:grpSpPr>
          <a:xfrm rot="0">
            <a:off x="1794441" y="5730945"/>
            <a:ext cx="3527355" cy="352735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3"/>
              <a:stretch>
                <a:fillRect l="-25046" t="0" r="-25046" b="0"/>
              </a:stretch>
            </a:blipFill>
          </p:spPr>
        </p:sp>
      </p:grpSp>
      <p:grpSp>
        <p:nvGrpSpPr>
          <p:cNvPr name="Group 9" id="9"/>
          <p:cNvGrpSpPr/>
          <p:nvPr/>
        </p:nvGrpSpPr>
        <p:grpSpPr>
          <a:xfrm rot="0">
            <a:off x="5293221" y="5143500"/>
            <a:ext cx="4307192" cy="430719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25000" t="0" r="-25000" b="0"/>
              </a:stretch>
            </a:blipFill>
          </p:spPr>
        </p:sp>
      </p:grpSp>
      <p:grpSp>
        <p:nvGrpSpPr>
          <p:cNvPr name="Group 11" id="11"/>
          <p:cNvGrpSpPr/>
          <p:nvPr/>
        </p:nvGrpSpPr>
        <p:grpSpPr>
          <a:xfrm rot="0">
            <a:off x="794424" y="1701919"/>
            <a:ext cx="4498797" cy="449879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5"/>
              <a:stretch>
                <a:fillRect l="-24906" t="0" r="-24906" b="0"/>
              </a:stretch>
            </a:blipFill>
          </p:spPr>
        </p:sp>
      </p:grpSp>
      <p:grpSp>
        <p:nvGrpSpPr>
          <p:cNvPr name="Group 13" id="13"/>
          <p:cNvGrpSpPr/>
          <p:nvPr/>
        </p:nvGrpSpPr>
        <p:grpSpPr>
          <a:xfrm rot="0">
            <a:off x="2571127" y="1483545"/>
            <a:ext cx="1233759" cy="123375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043100" y="7494622"/>
            <a:ext cx="1233759" cy="123375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5122969" y="922869"/>
            <a:ext cx="307387" cy="589070"/>
          </a:xfrm>
          <a:custGeom>
            <a:avLst/>
            <a:gdLst/>
            <a:ahLst/>
            <a:cxnLst/>
            <a:rect r="r" b="b" t="t" l="l"/>
            <a:pathLst>
              <a:path h="589070" w="307387">
                <a:moveTo>
                  <a:pt x="0" y="0"/>
                </a:moveTo>
                <a:lnTo>
                  <a:pt x="307388" y="0"/>
                </a:lnTo>
                <a:lnTo>
                  <a:pt x="307388" y="589070"/>
                </a:lnTo>
                <a:lnTo>
                  <a:pt x="0" y="589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0339428" y="2842445"/>
            <a:ext cx="6250279" cy="2082128"/>
          </a:xfrm>
          <a:prstGeom prst="rect">
            <a:avLst/>
          </a:prstGeom>
        </p:spPr>
        <p:txBody>
          <a:bodyPr anchor="t" rtlCol="false" tIns="0" lIns="0" bIns="0" rIns="0">
            <a:spAutoFit/>
          </a:bodyPr>
          <a:lstStyle/>
          <a:p>
            <a:pPr algn="l">
              <a:lnSpc>
                <a:spcPts val="7904"/>
              </a:lnSpc>
            </a:pPr>
            <a:r>
              <a:rPr lang="en-US" sz="8498" b="true">
                <a:solidFill>
                  <a:srgbClr val="70821F"/>
                </a:solidFill>
                <a:latin typeface="Garet Bold"/>
                <a:ea typeface="Garet Bold"/>
                <a:cs typeface="Garet Bold"/>
                <a:sym typeface="Garet Bold"/>
              </a:rPr>
              <a:t>Future Growth</a:t>
            </a:r>
          </a:p>
        </p:txBody>
      </p:sp>
      <p:sp>
        <p:nvSpPr>
          <p:cNvPr name="TextBox 21" id="21"/>
          <p:cNvSpPr txBox="true"/>
          <p:nvPr/>
        </p:nvSpPr>
        <p:spPr>
          <a:xfrm rot="0">
            <a:off x="10468251" y="5178976"/>
            <a:ext cx="5992634" cy="3106136"/>
          </a:xfrm>
          <a:prstGeom prst="rect">
            <a:avLst/>
          </a:prstGeom>
        </p:spPr>
        <p:txBody>
          <a:bodyPr anchor="t" rtlCol="false" tIns="0" lIns="0" bIns="0" rIns="0">
            <a:spAutoFit/>
          </a:bodyPr>
          <a:lstStyle/>
          <a:p>
            <a:pPr algn="l">
              <a:lnSpc>
                <a:spcPts val="3495"/>
              </a:lnSpc>
              <a:spcBef>
                <a:spcPct val="0"/>
              </a:spcBef>
            </a:pPr>
            <a:r>
              <a:rPr lang="en-US" sz="2497">
                <a:solidFill>
                  <a:srgbClr val="487307"/>
                </a:solidFill>
                <a:latin typeface="Poppins"/>
                <a:ea typeface="Poppins"/>
                <a:cs typeface="Poppins"/>
                <a:sym typeface="Poppins"/>
              </a:rPr>
              <a:t>As we look to the future, Agrifarm is poised for continued growth and innovation. We remain committed to advancing sustainable agriculture practices, exploring new markets, and delivering value to our customers.</a:t>
            </a:r>
          </a:p>
        </p:txBody>
      </p:sp>
      <p:grpSp>
        <p:nvGrpSpPr>
          <p:cNvPr name="Group 22" id="22"/>
          <p:cNvGrpSpPr/>
          <p:nvPr/>
        </p:nvGrpSpPr>
        <p:grpSpPr>
          <a:xfrm rot="0">
            <a:off x="-2140420" y="-448598"/>
            <a:ext cx="3938179" cy="2220712"/>
            <a:chOff x="0" y="0"/>
            <a:chExt cx="1037216" cy="584879"/>
          </a:xfrm>
        </p:grpSpPr>
        <p:sp>
          <p:nvSpPr>
            <p:cNvPr name="Freeform 23" id="23"/>
            <p:cNvSpPr/>
            <p:nvPr/>
          </p:nvSpPr>
          <p:spPr>
            <a:xfrm flipH="false" flipV="false" rot="0">
              <a:off x="0" y="0"/>
              <a:ext cx="1037216" cy="584879"/>
            </a:xfrm>
            <a:custGeom>
              <a:avLst/>
              <a:gdLst/>
              <a:ahLst/>
              <a:cxnLst/>
              <a:rect r="r" b="b" t="t" l="l"/>
              <a:pathLst>
                <a:path h="584879" w="1037216">
                  <a:moveTo>
                    <a:pt x="0" y="0"/>
                  </a:moveTo>
                  <a:lnTo>
                    <a:pt x="1037216" y="0"/>
                  </a:lnTo>
                  <a:lnTo>
                    <a:pt x="1037216" y="584879"/>
                  </a:lnTo>
                  <a:lnTo>
                    <a:pt x="0" y="584879"/>
                  </a:lnTo>
                  <a:close/>
                </a:path>
              </a:pathLst>
            </a:custGeom>
            <a:solidFill>
              <a:srgbClr val="487307"/>
            </a:solidFill>
          </p:spPr>
        </p:sp>
        <p:sp>
          <p:nvSpPr>
            <p:cNvPr name="TextBox 24" id="24"/>
            <p:cNvSpPr txBox="true"/>
            <p:nvPr/>
          </p:nvSpPr>
          <p:spPr>
            <a:xfrm>
              <a:off x="0" y="-38100"/>
              <a:ext cx="1037216" cy="622979"/>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689972" y="913910"/>
            <a:ext cx="767816" cy="601947"/>
          </a:xfrm>
          <a:prstGeom prst="rect">
            <a:avLst/>
          </a:prstGeom>
        </p:spPr>
        <p:txBody>
          <a:bodyPr anchor="t" rtlCol="false" tIns="0" lIns="0" bIns="0" rIns="0">
            <a:spAutoFit/>
          </a:bodyPr>
          <a:lstStyle/>
          <a:p>
            <a:pPr algn="l">
              <a:lnSpc>
                <a:spcPts val="5008"/>
              </a:lnSpc>
              <a:spcBef>
                <a:spcPct val="0"/>
              </a:spcBef>
            </a:pPr>
            <a:r>
              <a:rPr lang="en-US" b="true" sz="3577">
                <a:solidFill>
                  <a:srgbClr val="FFFCF3"/>
                </a:solidFill>
                <a:latin typeface="Garet Bold"/>
                <a:ea typeface="Garet Bold"/>
                <a:cs typeface="Garet Bold"/>
                <a:sym typeface="Garet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DAGRQwltxrE</dc:identifier>
  <dcterms:modified xsi:type="dcterms:W3CDTF">2011-08-01T06:04:30Z</dcterms:modified>
  <cp:revision>1</cp:revision>
  <dc:title>agrotech</dc:title>
</cp:coreProperties>
</file>